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9" r:id="rId1"/>
  </p:sldMasterIdLst>
  <p:notesMasterIdLst>
    <p:notesMasterId r:id="rId33"/>
  </p:notesMasterIdLst>
  <p:sldIdLst>
    <p:sldId id="256" r:id="rId2"/>
    <p:sldId id="488" r:id="rId3"/>
    <p:sldId id="442" r:id="rId4"/>
    <p:sldId id="443" r:id="rId5"/>
    <p:sldId id="444" r:id="rId6"/>
    <p:sldId id="445" r:id="rId7"/>
    <p:sldId id="446" r:id="rId8"/>
    <p:sldId id="447" r:id="rId9"/>
    <p:sldId id="448" r:id="rId10"/>
    <p:sldId id="449" r:id="rId11"/>
    <p:sldId id="450" r:id="rId12"/>
    <p:sldId id="451" r:id="rId13"/>
    <p:sldId id="353" r:id="rId14"/>
    <p:sldId id="490" r:id="rId15"/>
    <p:sldId id="491" r:id="rId16"/>
    <p:sldId id="492" r:id="rId17"/>
    <p:sldId id="493" r:id="rId18"/>
    <p:sldId id="461" r:id="rId19"/>
    <p:sldId id="494" r:id="rId20"/>
    <p:sldId id="495" r:id="rId21"/>
    <p:sldId id="496" r:id="rId22"/>
    <p:sldId id="474" r:id="rId23"/>
    <p:sldId id="502" r:id="rId24"/>
    <p:sldId id="503" r:id="rId25"/>
    <p:sldId id="504" r:id="rId26"/>
    <p:sldId id="505" r:id="rId27"/>
    <p:sldId id="506" r:id="rId28"/>
    <p:sldId id="507" r:id="rId29"/>
    <p:sldId id="508" r:id="rId30"/>
    <p:sldId id="497" r:id="rId31"/>
    <p:sldId id="341" r:id="rId32"/>
  </p:sldIdLst>
  <p:sldSz cx="10801350" cy="6858000"/>
  <p:notesSz cx="6858000" cy="9144000"/>
  <p:defaultTextStyle>
    <a:defPPr>
      <a:defRPr lang="zh-CN"/>
    </a:defPPr>
    <a:lvl1pPr algn="l" rtl="0" fontAlgn="base">
      <a:spcBef>
        <a:spcPct val="0"/>
      </a:spcBef>
      <a:spcAft>
        <a:spcPct val="0"/>
      </a:spcAft>
      <a:defRPr kern="1200">
        <a:solidFill>
          <a:schemeClr val="tx1"/>
        </a:solidFill>
        <a:latin typeface="Arial" pitchFamily="34" charset="0"/>
        <a:ea typeface="宋体" pitchFamily="2" charset="-122"/>
        <a:cs typeface="+mn-cs"/>
      </a:defRPr>
    </a:lvl1pPr>
    <a:lvl2pPr marL="457200" algn="l" rtl="0" fontAlgn="base">
      <a:spcBef>
        <a:spcPct val="0"/>
      </a:spcBef>
      <a:spcAft>
        <a:spcPct val="0"/>
      </a:spcAft>
      <a:defRPr kern="1200">
        <a:solidFill>
          <a:schemeClr val="tx1"/>
        </a:solidFill>
        <a:latin typeface="Arial" pitchFamily="34" charset="0"/>
        <a:ea typeface="宋体" pitchFamily="2" charset="-122"/>
        <a:cs typeface="+mn-cs"/>
      </a:defRPr>
    </a:lvl2pPr>
    <a:lvl3pPr marL="914400" algn="l" rtl="0" fontAlgn="base">
      <a:spcBef>
        <a:spcPct val="0"/>
      </a:spcBef>
      <a:spcAft>
        <a:spcPct val="0"/>
      </a:spcAft>
      <a:defRPr kern="1200">
        <a:solidFill>
          <a:schemeClr val="tx1"/>
        </a:solidFill>
        <a:latin typeface="Arial" pitchFamily="34" charset="0"/>
        <a:ea typeface="宋体" pitchFamily="2" charset="-122"/>
        <a:cs typeface="+mn-cs"/>
      </a:defRPr>
    </a:lvl3pPr>
    <a:lvl4pPr marL="1371600" algn="l" rtl="0" fontAlgn="base">
      <a:spcBef>
        <a:spcPct val="0"/>
      </a:spcBef>
      <a:spcAft>
        <a:spcPct val="0"/>
      </a:spcAft>
      <a:defRPr kern="1200">
        <a:solidFill>
          <a:schemeClr val="tx1"/>
        </a:solidFill>
        <a:latin typeface="Arial" pitchFamily="34" charset="0"/>
        <a:ea typeface="宋体" pitchFamily="2" charset="-122"/>
        <a:cs typeface="+mn-cs"/>
      </a:defRPr>
    </a:lvl4pPr>
    <a:lvl5pPr marL="1828800" algn="l" rtl="0" fontAlgn="base">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80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424" autoAdjust="0"/>
  </p:normalViewPr>
  <p:slideViewPr>
    <p:cSldViewPr>
      <p:cViewPr varScale="1">
        <p:scale>
          <a:sx n="53" d="100"/>
          <a:sy n="53" d="100"/>
        </p:scale>
        <p:origin x="-893" y="-62"/>
      </p:cViewPr>
      <p:guideLst>
        <p:guide orient="horz" pos="2160"/>
        <p:guide pos="3402"/>
      </p:guideLst>
    </p:cSldViewPr>
  </p:slideViewPr>
  <p:notesTextViewPr>
    <p:cViewPr>
      <p:scale>
        <a:sx n="1" d="1"/>
        <a:sy n="1" d="1"/>
      </p:scale>
      <p:origin x="0" y="0"/>
    </p:cViewPr>
  </p:notesTextViewPr>
  <p:sorterViewPr>
    <p:cViewPr>
      <p:scale>
        <a:sx n="66" d="100"/>
        <a:sy n="66" d="100"/>
      </p:scale>
      <p:origin x="0" y="307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宋体" charset="-122"/>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ea typeface="宋体" charset="-122"/>
              </a:defRPr>
            </a:lvl1pPr>
          </a:lstStyle>
          <a:p>
            <a:pPr>
              <a:defRPr/>
            </a:pPr>
            <a:fld id="{3FEE7245-F8D6-4D6F-BF32-78E8AA1FA3A3}" type="datetimeFigureOut">
              <a:rPr lang="zh-CN" altLang="en-US"/>
              <a:pPr>
                <a:defRPr/>
              </a:pPr>
              <a:t>2015/6/19</a:t>
            </a:fld>
            <a:endParaRPr lang="zh-CN" altLang="en-US"/>
          </a:p>
        </p:txBody>
      </p:sp>
      <p:sp>
        <p:nvSpPr>
          <p:cNvPr id="4" name="幻灯片图像占位符 3"/>
          <p:cNvSpPr>
            <a:spLocks noGrp="1" noRot="1" noChangeAspect="1"/>
          </p:cNvSpPr>
          <p:nvPr>
            <p:ph type="sldImg" idx="2"/>
          </p:nvPr>
        </p:nvSpPr>
        <p:spPr>
          <a:xfrm>
            <a:off x="728663" y="685800"/>
            <a:ext cx="5400675" cy="34290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宋体"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Arial" charset="0"/>
                <a:ea typeface="宋体" charset="-122"/>
              </a:defRPr>
            </a:lvl1pPr>
          </a:lstStyle>
          <a:p>
            <a:pPr>
              <a:defRPr/>
            </a:pPr>
            <a:fld id="{037CBCCC-0F53-4D83-B092-A6286FC4008C}" type="slidenum">
              <a:rPr lang="zh-CN" altLang="en-US"/>
              <a:pPr>
                <a:defRPr/>
              </a:pPr>
              <a:t>‹#›</a:t>
            </a:fld>
            <a:endParaRPr lang="zh-CN" altLang="en-US"/>
          </a:p>
        </p:txBody>
      </p:sp>
    </p:spTree>
    <p:extLst>
      <p:ext uri="{BB962C8B-B14F-4D97-AF65-F5344CB8AC3E}">
        <p14:creationId xmlns:p14="http://schemas.microsoft.com/office/powerpoint/2010/main" val="14275873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CN" altLang="en-US" smtClean="0"/>
          </a:p>
        </p:txBody>
      </p:sp>
      <p:sp>
        <p:nvSpPr>
          <p:cNvPr id="327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pPr>
            <a:fld id="{369D6A88-E4C5-42C8-92E3-5BD8284BF791}" type="slidenum">
              <a:rPr lang="zh-CN" altLang="en-US" smtClean="0">
                <a:latin typeface="Arial" pitchFamily="34" charset="0"/>
              </a:rPr>
              <a:pPr eaLnBrk="1" hangingPunct="1">
                <a:spcBef>
                  <a:spcPct val="0"/>
                </a:spcBef>
              </a:pPr>
              <a:t>5</a:t>
            </a:fld>
            <a:endParaRPr lang="zh-CN" alt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CN" altLang="en-US" smtClean="0"/>
          </a:p>
        </p:txBody>
      </p:sp>
      <p:sp>
        <p:nvSpPr>
          <p:cNvPr id="33796"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fld id="{097F3A49-9EE5-4517-9F53-83F7ABEE5D7C}" type="slidenum">
              <a:rPr lang="zh-CN" altLang="en-US" smtClean="0"/>
              <a:pPr eaLnBrk="1" hangingPunct="1"/>
              <a:t>21</a:t>
            </a:fld>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810101" y="2130429"/>
            <a:ext cx="9181148"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620203" y="3886203"/>
            <a:ext cx="7560945" cy="1752599"/>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extLst>
      <p:ext uri="{BB962C8B-B14F-4D97-AF65-F5344CB8AC3E}">
        <p14:creationId xmlns:p14="http://schemas.microsoft.com/office/powerpoint/2010/main" val="1992473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540068" y="274641"/>
            <a:ext cx="9721215" cy="1143001"/>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40068" y="1600203"/>
            <a:ext cx="9721215"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2796743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830979" y="274643"/>
            <a:ext cx="2430304"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40067" y="274643"/>
            <a:ext cx="7110889"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33513368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540068" y="274641"/>
            <a:ext cx="9721215" cy="1143001"/>
          </a:xfrm>
          <a:prstGeom prst="rect">
            <a:avLst/>
          </a:prstGeo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540068" y="1600203"/>
            <a:ext cx="4770596"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5490686" y="1600203"/>
            <a:ext cx="4770596"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6298173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540068" y="274641"/>
            <a:ext cx="9721215" cy="1143001"/>
          </a:xfrm>
          <a:prstGeom prst="rect">
            <a:avLst/>
          </a:prstGeo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540068" y="1600203"/>
            <a:ext cx="4770596"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quarter" idx="2"/>
          </p:nvPr>
        </p:nvSpPr>
        <p:spPr>
          <a:xfrm>
            <a:off x="5490686" y="1600200"/>
            <a:ext cx="4770596" cy="218598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5490686" y="3938590"/>
            <a:ext cx="4770596" cy="2187576"/>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24673146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Basic Content">
    <p:spTree>
      <p:nvGrpSpPr>
        <p:cNvPr id="1" name=""/>
        <p:cNvGrpSpPr/>
        <p:nvPr/>
      </p:nvGrpSpPr>
      <p:grpSpPr>
        <a:xfrm>
          <a:off x="0" y="0"/>
          <a:ext cx="0" cy="0"/>
          <a:chOff x="0" y="0"/>
          <a:chExt cx="0" cy="0"/>
        </a:xfrm>
      </p:grpSpPr>
      <p:sp>
        <p:nvSpPr>
          <p:cNvPr id="2" name="Title 1"/>
          <p:cNvSpPr>
            <a:spLocks noGrp="1"/>
          </p:cNvSpPr>
          <p:nvPr>
            <p:ph type="title"/>
          </p:nvPr>
        </p:nvSpPr>
        <p:spPr>
          <a:xfrm>
            <a:off x="540068" y="274637"/>
            <a:ext cx="9721215" cy="1143001"/>
          </a:xfrm>
          <a:prstGeom prst="rect">
            <a:avLst/>
          </a:prstGeom>
        </p:spPr>
        <p:txBody>
          <a:bodyPr anchor="b" anchorCtr="0"/>
          <a:lstStyle>
            <a:lvl1pPr>
              <a:lnSpc>
                <a:spcPts val="3000"/>
              </a:lnSpc>
              <a:defRPr sz="2800" b="1" baseline="0">
                <a:solidFill>
                  <a:schemeClr val="tx1"/>
                </a:solidFill>
                <a:effectLst/>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40068" y="1600202"/>
            <a:ext cx="9721215" cy="4191000"/>
          </a:xfrm>
          <a:prstGeom prst="rect">
            <a:avLst/>
          </a:prstGeom>
        </p:spPr>
        <p:txBody>
          <a:bodyPr/>
          <a:lstStyle>
            <a:lvl1pPr>
              <a:buClr>
                <a:schemeClr val="tx1"/>
              </a:buClr>
              <a:buSzPct val="70000"/>
              <a:buFont typeface="Wingdings" pitchFamily="2" charset="2"/>
              <a:buChar char="q"/>
              <a:defRPr sz="2400" b="1" baseline="0">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Text Placeholder 8"/>
          <p:cNvSpPr>
            <a:spLocks noGrp="1"/>
          </p:cNvSpPr>
          <p:nvPr>
            <p:ph type="body" sz="quarter" idx="10"/>
          </p:nvPr>
        </p:nvSpPr>
        <p:spPr>
          <a:xfrm>
            <a:off x="540068" y="5791202"/>
            <a:ext cx="9721215"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zh-CN" altLang="en-US" smtClean="0"/>
              <a:t>单击此处编辑母版文本样式</a:t>
            </a:r>
          </a:p>
        </p:txBody>
      </p:sp>
    </p:spTree>
    <p:extLst>
      <p:ext uri="{BB962C8B-B14F-4D97-AF65-F5344CB8AC3E}">
        <p14:creationId xmlns:p14="http://schemas.microsoft.com/office/powerpoint/2010/main" val="186158215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540068" y="274641"/>
            <a:ext cx="9721215" cy="1143001"/>
          </a:xfrm>
          <a:prstGeom prst="rect">
            <a:avLst/>
          </a:prstGeom>
        </p:spPr>
        <p:txBody>
          <a:bodyPr/>
          <a:lstStyle/>
          <a:p>
            <a:r>
              <a:rPr lang="zh-CN" altLang="en-US" smtClean="0"/>
              <a:t>单击此处编辑母版标题样式</a:t>
            </a:r>
            <a:endParaRPr lang="zh-CN" altLang="en-US" dirty="0"/>
          </a:p>
        </p:txBody>
      </p:sp>
      <p:sp>
        <p:nvSpPr>
          <p:cNvPr id="3" name="内容占位符 2"/>
          <p:cNvSpPr>
            <a:spLocks noGrp="1"/>
          </p:cNvSpPr>
          <p:nvPr>
            <p:ph idx="1"/>
          </p:nvPr>
        </p:nvSpPr>
        <p:spPr>
          <a:xfrm>
            <a:off x="540068" y="1600203"/>
            <a:ext cx="9721215" cy="4525963"/>
          </a:xfrm>
          <a:prstGeom prst="rect">
            <a:avLst/>
          </a:prstGeom>
        </p:spPr>
        <p:txBody>
          <a:bodyPr/>
          <a:lstStyle>
            <a:lvl1pPr>
              <a:buClr>
                <a:srgbClr val="0070C0"/>
              </a:buClr>
              <a:buFont typeface="Wingdings" pitchFamily="2" charset="2"/>
              <a:buChar char="Ø"/>
              <a:defRPr/>
            </a:lvl1pPr>
            <a:lvl2pPr>
              <a:buClr>
                <a:srgbClr val="0070C0"/>
              </a:buClr>
              <a:buFont typeface="Wingdings" pitchFamily="2" charset="2"/>
              <a:buChar char="n"/>
              <a:defRPr/>
            </a:lvl2pPr>
            <a:lvl3pPr>
              <a:buClr>
                <a:srgbClr val="0070C0"/>
              </a:buClr>
              <a:buFont typeface="Wingdings" pitchFamily="2" charset="2"/>
              <a:buChar char="l"/>
              <a:defRPr/>
            </a:lvl3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Tree>
    <p:extLst>
      <p:ext uri="{BB962C8B-B14F-4D97-AF65-F5344CB8AC3E}">
        <p14:creationId xmlns:p14="http://schemas.microsoft.com/office/powerpoint/2010/main" val="3379693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53232" y="4406901"/>
            <a:ext cx="9181148"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53232" y="2906716"/>
            <a:ext cx="9181148"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extLst>
      <p:ext uri="{BB962C8B-B14F-4D97-AF65-F5344CB8AC3E}">
        <p14:creationId xmlns:p14="http://schemas.microsoft.com/office/powerpoint/2010/main" val="486417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540068" y="274641"/>
            <a:ext cx="9721215" cy="1143001"/>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540068" y="1600203"/>
            <a:ext cx="4770596"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5490686" y="1600203"/>
            <a:ext cx="4770596"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2403312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40068" y="274641"/>
            <a:ext cx="9721215" cy="1143001"/>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540068" y="1535113"/>
            <a:ext cx="4772472"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540068" y="2174875"/>
            <a:ext cx="4772472" cy="395128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5486943" y="1535113"/>
            <a:ext cx="477434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5486943" y="2174875"/>
            <a:ext cx="4774347" cy="395128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372341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540068" y="274641"/>
            <a:ext cx="9721215" cy="1143001"/>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4059655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4191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40072" y="273050"/>
            <a:ext cx="3553570"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223028" y="273052"/>
            <a:ext cx="6038255"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540072" y="1435102"/>
            <a:ext cx="3553570"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3949773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117140" y="4800600"/>
            <a:ext cx="648081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117140" y="612775"/>
            <a:ext cx="648081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p>
        </p:txBody>
      </p:sp>
      <p:sp>
        <p:nvSpPr>
          <p:cNvPr id="4" name="文本占位符 3"/>
          <p:cNvSpPr>
            <a:spLocks noGrp="1"/>
          </p:cNvSpPr>
          <p:nvPr>
            <p:ph type="body" sz="half" idx="2"/>
          </p:nvPr>
        </p:nvSpPr>
        <p:spPr>
          <a:xfrm>
            <a:off x="2117140" y="5367342"/>
            <a:ext cx="6480810" cy="8048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440343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0" y="6381750"/>
            <a:ext cx="10801350" cy="476250"/>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endParaRPr lang="zh-CN" altLang="en-US">
              <a:ea typeface="隶书" pitchFamily="49" charset="-122"/>
            </a:endParaRPr>
          </a:p>
        </p:txBody>
      </p:sp>
      <p:sp>
        <p:nvSpPr>
          <p:cNvPr id="1027" name="Text Box 87"/>
          <p:cNvSpPr txBox="1">
            <a:spLocks noChangeArrowheads="1"/>
          </p:cNvSpPr>
          <p:nvPr/>
        </p:nvSpPr>
        <p:spPr bwMode="auto">
          <a:xfrm>
            <a:off x="1231900" y="6437313"/>
            <a:ext cx="782478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spcBef>
                <a:spcPct val="50000"/>
              </a:spcBef>
            </a:pPr>
            <a:r>
              <a:rPr lang="en-US" altLang="zh-CN" sz="1600" b="1" i="1">
                <a:solidFill>
                  <a:schemeClr val="bg1"/>
                </a:solidFill>
                <a:ea typeface="Gungsuh" pitchFamily="18" charset="-127"/>
              </a:rPr>
              <a:t>CHINESE CENTER FOR DISEASE CONTROL AND PREVENTION</a:t>
            </a:r>
          </a:p>
        </p:txBody>
      </p:sp>
      <p:sp>
        <p:nvSpPr>
          <p:cNvPr id="1028" name="Oval 89"/>
          <p:cNvSpPr>
            <a:spLocks noChangeArrowheads="1"/>
          </p:cNvSpPr>
          <p:nvPr/>
        </p:nvSpPr>
        <p:spPr bwMode="auto">
          <a:xfrm>
            <a:off x="0" y="5734050"/>
            <a:ext cx="1231900" cy="1049338"/>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endParaRPr lang="zh-CN" altLang="en-US">
              <a:ea typeface="隶书" pitchFamily="49" charset="-122"/>
            </a:endParaRPr>
          </a:p>
        </p:txBody>
      </p:sp>
      <p:pic>
        <p:nvPicPr>
          <p:cNvPr id="1112" name="Picture 8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93663" y="5589588"/>
            <a:ext cx="1038225" cy="1125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45" r:id="rId1"/>
    <p:sldLayoutId id="2147483946" r:id="rId2"/>
    <p:sldLayoutId id="2147483947" r:id="rId3"/>
    <p:sldLayoutId id="2147483948" r:id="rId4"/>
    <p:sldLayoutId id="2147483949" r:id="rId5"/>
    <p:sldLayoutId id="2147483950" r:id="rId6"/>
    <p:sldLayoutId id="2147483951" r:id="rId7"/>
    <p:sldLayoutId id="2147483952" r:id="rId8"/>
    <p:sldLayoutId id="2147483953" r:id="rId9"/>
    <p:sldLayoutId id="2147483954" r:id="rId10"/>
    <p:sldLayoutId id="2147483955" r:id="rId11"/>
    <p:sldLayoutId id="2147483956" r:id="rId12"/>
    <p:sldLayoutId id="2147483957" r:id="rId13"/>
    <p:sldLayoutId id="2147483958" r:id="rId14"/>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nodeType="afterEffect">
                                  <p:stCondLst>
                                    <p:cond delay="0"/>
                                  </p:stCondLst>
                                  <p:iterate type="lt">
                                    <p:tmPct val="0"/>
                                  </p:iterate>
                                  <p:childTnLst>
                                    <p:set>
                                      <p:cBhvr>
                                        <p:cTn id="6" dur="1" fill="hold">
                                          <p:stCondLst>
                                            <p:cond delay="0"/>
                                          </p:stCondLst>
                                        </p:cTn>
                                        <p:tgtEl>
                                          <p:spTgt spid="1112"/>
                                        </p:tgtEl>
                                        <p:attrNameLst>
                                          <p:attrName>style.visibility</p:attrName>
                                        </p:attrNameLst>
                                      </p:cBhvr>
                                      <p:to>
                                        <p:strVal val="visible"/>
                                      </p:to>
                                    </p:set>
                                    <p:animEffect transition="in" filter="wedge">
                                      <p:cBhvr>
                                        <p:cTn id="7" dur="500"/>
                                        <p:tgtEl>
                                          <p:spTgt spid="1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ea typeface="宋体" pitchFamily="2" charset="-122"/>
        </a:defRPr>
      </a:lvl2pPr>
      <a:lvl3pPr algn="ctr" rtl="0" eaLnBrk="0" fontAlgn="base" hangingPunct="0">
        <a:spcBef>
          <a:spcPct val="0"/>
        </a:spcBef>
        <a:spcAft>
          <a:spcPct val="0"/>
        </a:spcAft>
        <a:defRPr sz="4400">
          <a:solidFill>
            <a:schemeClr val="tx2"/>
          </a:solidFill>
          <a:latin typeface="Arial" pitchFamily="34" charset="0"/>
          <a:ea typeface="宋体" pitchFamily="2" charset="-122"/>
        </a:defRPr>
      </a:lvl3pPr>
      <a:lvl4pPr algn="ctr" rtl="0" eaLnBrk="0" fontAlgn="base" hangingPunct="0">
        <a:spcBef>
          <a:spcPct val="0"/>
        </a:spcBef>
        <a:spcAft>
          <a:spcPct val="0"/>
        </a:spcAft>
        <a:defRPr sz="4400">
          <a:solidFill>
            <a:schemeClr val="tx2"/>
          </a:solidFill>
          <a:latin typeface="Arial" pitchFamily="34" charset="0"/>
          <a:ea typeface="宋体" pitchFamily="2" charset="-122"/>
        </a:defRPr>
      </a:lvl4pPr>
      <a:lvl5pPr algn="ctr" rtl="0" eaLnBrk="0" fontAlgn="base" hangingPunct="0">
        <a:spcBef>
          <a:spcPct val="0"/>
        </a:spcBef>
        <a:spcAft>
          <a:spcPct val="0"/>
        </a:spcAft>
        <a:defRPr sz="4400">
          <a:solidFill>
            <a:schemeClr val="tx2"/>
          </a:solidFill>
          <a:latin typeface="Arial" pitchFamily="34" charset="0"/>
          <a:ea typeface="宋体" pitchFamily="2" charset="-122"/>
        </a:defRPr>
      </a:lvl5pPr>
      <a:lvl6pPr marL="457200" algn="ctr" rtl="0" eaLnBrk="1" fontAlgn="base" hangingPunct="1">
        <a:spcBef>
          <a:spcPct val="0"/>
        </a:spcBef>
        <a:spcAft>
          <a:spcPct val="0"/>
        </a:spcAft>
        <a:defRPr sz="4400">
          <a:solidFill>
            <a:schemeClr val="tx2"/>
          </a:solidFill>
          <a:latin typeface="Arial" pitchFamily="34" charset="0"/>
          <a:ea typeface="宋体" pitchFamily="2" charset="-122"/>
        </a:defRPr>
      </a:lvl6pPr>
      <a:lvl7pPr marL="914400" algn="ctr" rtl="0" eaLnBrk="1" fontAlgn="base" hangingPunct="1">
        <a:spcBef>
          <a:spcPct val="0"/>
        </a:spcBef>
        <a:spcAft>
          <a:spcPct val="0"/>
        </a:spcAft>
        <a:defRPr sz="4400">
          <a:solidFill>
            <a:schemeClr val="tx2"/>
          </a:solidFill>
          <a:latin typeface="Arial" pitchFamily="34" charset="0"/>
          <a:ea typeface="宋体" pitchFamily="2" charset="-122"/>
        </a:defRPr>
      </a:lvl7pPr>
      <a:lvl8pPr marL="1371600" algn="ctr" rtl="0" eaLnBrk="1" fontAlgn="base" hangingPunct="1">
        <a:spcBef>
          <a:spcPct val="0"/>
        </a:spcBef>
        <a:spcAft>
          <a:spcPct val="0"/>
        </a:spcAft>
        <a:defRPr sz="4400">
          <a:solidFill>
            <a:schemeClr val="tx2"/>
          </a:solidFill>
          <a:latin typeface="Arial" pitchFamily="34" charset="0"/>
          <a:ea typeface="宋体" pitchFamily="2" charset="-122"/>
        </a:defRPr>
      </a:lvl8pPr>
      <a:lvl9pPr marL="1828800" algn="ctr" rtl="0" eaLnBrk="1" fontAlgn="base" hangingPunct="1">
        <a:spcBef>
          <a:spcPct val="0"/>
        </a:spcBef>
        <a:spcAft>
          <a:spcPct val="0"/>
        </a:spcAft>
        <a:defRPr sz="4400">
          <a:solidFill>
            <a:schemeClr val="tx2"/>
          </a:solidFill>
          <a:latin typeface="Arial" pitchFamily="34" charset="0"/>
          <a:ea typeface="宋体"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标题 1"/>
          <p:cNvSpPr>
            <a:spLocks noGrp="1"/>
          </p:cNvSpPr>
          <p:nvPr>
            <p:ph type="ctrTitle"/>
          </p:nvPr>
        </p:nvSpPr>
        <p:spPr bwMode="auto">
          <a:xfrm>
            <a:off x="400050" y="1428750"/>
            <a:ext cx="9866313" cy="79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zh-CN" altLang="en-US" sz="4000" b="1" dirty="0" smtClean="0">
                <a:latin typeface="黑体" pitchFamily="49" charset="-122"/>
                <a:ea typeface="黑体" pitchFamily="49" charset="-122"/>
              </a:rPr>
              <a:t>中东呼吸综合征（</a:t>
            </a:r>
            <a:r>
              <a:rPr lang="en-US" altLang="zh-CN" sz="4000" b="1" dirty="0" smtClean="0">
                <a:latin typeface="黑体" pitchFamily="49" charset="-122"/>
                <a:ea typeface="黑体" pitchFamily="49" charset="-122"/>
              </a:rPr>
              <a:t>MERS</a:t>
            </a:r>
            <a:r>
              <a:rPr lang="zh-CN" altLang="en-US" sz="4000" b="1" dirty="0" smtClean="0">
                <a:latin typeface="黑体" pitchFamily="49" charset="-122"/>
                <a:ea typeface="黑体" pitchFamily="49" charset="-122"/>
              </a:rPr>
              <a:t>）疫情及应对</a:t>
            </a:r>
          </a:p>
        </p:txBody>
      </p:sp>
      <p:sp>
        <p:nvSpPr>
          <p:cNvPr id="3075" name="副标题 2"/>
          <p:cNvSpPr>
            <a:spLocks noGrp="1"/>
          </p:cNvSpPr>
          <p:nvPr>
            <p:ph type="subTitle" idx="1"/>
          </p:nvPr>
        </p:nvSpPr>
        <p:spPr bwMode="auto">
          <a:xfrm>
            <a:off x="1614488" y="3429000"/>
            <a:ext cx="7740650" cy="2016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150000"/>
              </a:lnSpc>
            </a:pPr>
            <a:r>
              <a:rPr lang="zh-CN" altLang="en-US" sz="2800" dirty="0" smtClean="0"/>
              <a:t>中国疾病预防控制中心</a:t>
            </a:r>
            <a:endParaRPr lang="en-US" altLang="zh-CN" sz="2800" dirty="0" smtClean="0"/>
          </a:p>
          <a:p>
            <a:pPr eaLnBrk="1" hangingPunct="1">
              <a:lnSpc>
                <a:spcPct val="150000"/>
              </a:lnSpc>
            </a:pPr>
            <a:r>
              <a:rPr lang="zh-CN" altLang="en-US" sz="2800" dirty="0" smtClean="0"/>
              <a:t>卫生应急</a:t>
            </a:r>
            <a:r>
              <a:rPr lang="zh-CN" altLang="en-US" sz="2800" dirty="0" smtClean="0"/>
              <a:t>中心</a:t>
            </a:r>
            <a:endParaRPr lang="en-US" altLang="zh-CN" sz="2800" dirty="0" smtClean="0"/>
          </a:p>
          <a:p>
            <a:pPr eaLnBrk="1" hangingPunct="1">
              <a:lnSpc>
                <a:spcPct val="150000"/>
              </a:lnSpc>
            </a:pPr>
            <a:r>
              <a:rPr lang="en-US" altLang="zh-CN" sz="2800" dirty="0" smtClean="0"/>
              <a:t>2015-6-18</a:t>
            </a:r>
            <a:endParaRPr lang="en-US" altLang="zh-CN" sz="2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1"/>
          <p:cNvSpPr>
            <a:spLocks noGrp="1"/>
          </p:cNvSpPr>
          <p:nvPr>
            <p:ph type="title"/>
          </p:nvPr>
        </p:nvSpPr>
        <p:spPr bwMode="auto">
          <a:xfrm>
            <a:off x="539750" y="274638"/>
            <a:ext cx="972185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zh-CN" altLang="en-US" sz="3600" smtClean="0">
                <a:latin typeface="黑体" pitchFamily="49" charset="-122"/>
                <a:ea typeface="黑体" pitchFamily="49" charset="-122"/>
              </a:rPr>
              <a:t>潜伏期及传染期</a:t>
            </a:r>
          </a:p>
        </p:txBody>
      </p:sp>
      <p:sp>
        <p:nvSpPr>
          <p:cNvPr id="12291" name="内容占位符 2"/>
          <p:cNvSpPr>
            <a:spLocks noGrp="1"/>
          </p:cNvSpPr>
          <p:nvPr>
            <p:ph idx="1"/>
          </p:nvPr>
        </p:nvSpPr>
        <p:spPr bwMode="auto">
          <a:xfrm>
            <a:off x="471488" y="1214438"/>
            <a:ext cx="9721850"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150000"/>
              </a:lnSpc>
            </a:pPr>
            <a:r>
              <a:rPr lang="zh-CN" altLang="zh-CN" sz="2400" smtClean="0">
                <a:latin typeface="华文细黑" pitchFamily="2" charset="-122"/>
                <a:ea typeface="华文细黑" pitchFamily="2" charset="-122"/>
              </a:rPr>
              <a:t>潜伏期为</a:t>
            </a:r>
            <a:r>
              <a:rPr lang="en-US" altLang="zh-CN" sz="2400" smtClean="0">
                <a:latin typeface="华文细黑" pitchFamily="2" charset="-122"/>
                <a:ea typeface="华文细黑" pitchFamily="2" charset="-122"/>
              </a:rPr>
              <a:t>2-14</a:t>
            </a:r>
            <a:r>
              <a:rPr lang="zh-CN" altLang="zh-CN" sz="2400" smtClean="0">
                <a:latin typeface="华文细黑" pitchFamily="2" charset="-122"/>
                <a:ea typeface="华文细黑" pitchFamily="2" charset="-122"/>
              </a:rPr>
              <a:t>天</a:t>
            </a:r>
            <a:r>
              <a:rPr lang="zh-CN" altLang="en-US" sz="2400" smtClean="0">
                <a:latin typeface="华文细黑" pitchFamily="2" charset="-122"/>
                <a:ea typeface="华文细黑" pitchFamily="2" charset="-122"/>
              </a:rPr>
              <a:t>，常见为</a:t>
            </a:r>
            <a:r>
              <a:rPr lang="en-US" altLang="zh-CN" sz="2400" smtClean="0">
                <a:latin typeface="华文细黑" pitchFamily="2" charset="-122"/>
                <a:ea typeface="华文细黑" pitchFamily="2" charset="-122"/>
              </a:rPr>
              <a:t>5-6</a:t>
            </a:r>
            <a:r>
              <a:rPr lang="zh-CN" altLang="en-US" sz="2400" smtClean="0">
                <a:latin typeface="华文细黑" pitchFamily="2" charset="-122"/>
                <a:ea typeface="华文细黑" pitchFamily="2" charset="-122"/>
              </a:rPr>
              <a:t>天</a:t>
            </a:r>
            <a:r>
              <a:rPr lang="zh-CN" altLang="zh-CN" sz="2400" smtClean="0">
                <a:latin typeface="华文细黑" pitchFamily="2" charset="-122"/>
                <a:ea typeface="华文细黑" pitchFamily="2" charset="-122"/>
              </a:rPr>
              <a:t>。</a:t>
            </a:r>
          </a:p>
          <a:p>
            <a:pPr eaLnBrk="1" hangingPunct="1">
              <a:lnSpc>
                <a:spcPct val="150000"/>
              </a:lnSpc>
            </a:pPr>
            <a:r>
              <a:rPr lang="zh-CN" altLang="zh-CN" sz="2400" smtClean="0">
                <a:latin typeface="华文细黑" pitchFamily="2" charset="-122"/>
                <a:ea typeface="华文细黑" pitchFamily="2" charset="-122"/>
              </a:rPr>
              <a:t>患者出现症状后</a:t>
            </a:r>
            <a:r>
              <a:rPr lang="zh-CN" altLang="en-US" sz="2400" smtClean="0">
                <a:latin typeface="华文细黑" pitchFamily="2" charset="-122"/>
                <a:ea typeface="华文细黑" pitchFamily="2" charset="-122"/>
              </a:rPr>
              <a:t>可</a:t>
            </a:r>
            <a:r>
              <a:rPr lang="zh-CN" altLang="zh-CN" sz="2400" smtClean="0">
                <a:latin typeface="华文细黑" pitchFamily="2" charset="-122"/>
                <a:ea typeface="华文细黑" pitchFamily="2" charset="-122"/>
              </a:rPr>
              <a:t>排出病毒，传染期持续时间不明</a:t>
            </a:r>
            <a:r>
              <a:rPr lang="zh-CN" altLang="en-US" sz="2400" smtClean="0">
                <a:latin typeface="华文细黑" pitchFamily="2" charset="-122"/>
                <a:ea typeface="华文细黑" pitchFamily="2" charset="-122"/>
              </a:rPr>
              <a:t>。</a:t>
            </a:r>
            <a:endParaRPr lang="en-US" altLang="zh-CN" sz="2400" smtClean="0">
              <a:latin typeface="华文细黑" pitchFamily="2" charset="-122"/>
              <a:ea typeface="华文细黑" pitchFamily="2" charset="-122"/>
            </a:endParaRPr>
          </a:p>
          <a:p>
            <a:pPr eaLnBrk="1" hangingPunct="1">
              <a:lnSpc>
                <a:spcPct val="150000"/>
              </a:lnSpc>
            </a:pPr>
            <a:r>
              <a:rPr lang="zh-CN" altLang="zh-CN" sz="2400" smtClean="0">
                <a:latin typeface="华文细黑" pitchFamily="2" charset="-122"/>
                <a:ea typeface="华文细黑" pitchFamily="2" charset="-122"/>
              </a:rPr>
              <a:t>潜伏期病人不具有传染性。</a:t>
            </a:r>
            <a:endParaRPr lang="en-US" altLang="zh-CN" sz="2400" smtClean="0">
              <a:latin typeface="华文细黑" pitchFamily="2" charset="-122"/>
              <a:ea typeface="华文细黑" pitchFamily="2" charset="-122"/>
            </a:endParaRPr>
          </a:p>
          <a:p>
            <a:pPr eaLnBrk="1" hangingPunct="1">
              <a:lnSpc>
                <a:spcPct val="150000"/>
              </a:lnSpc>
            </a:pPr>
            <a:r>
              <a:rPr lang="zh-CN" altLang="zh-CN" sz="2400" smtClean="0">
                <a:latin typeface="华文细黑" pitchFamily="2" charset="-122"/>
                <a:ea typeface="华文细黑" pitchFamily="2" charset="-122"/>
              </a:rPr>
              <a:t>无症状患者可能不具有传染性。</a:t>
            </a:r>
          </a:p>
          <a:p>
            <a:pPr eaLnBrk="1" hangingPunct="1">
              <a:lnSpc>
                <a:spcPct val="150000"/>
              </a:lnSpc>
            </a:pPr>
            <a:endParaRPr lang="zh-CN" altLang="en-US" sz="2400" smtClean="0">
              <a:latin typeface="华文细黑" pitchFamily="2" charset="-122"/>
              <a:ea typeface="华文细黑" pitchFamily="2"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1"/>
          <p:cNvSpPr>
            <a:spLocks noGrp="1"/>
          </p:cNvSpPr>
          <p:nvPr>
            <p:ph type="title"/>
          </p:nvPr>
        </p:nvSpPr>
        <p:spPr bwMode="auto">
          <a:xfrm>
            <a:off x="542925" y="142875"/>
            <a:ext cx="972185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zh-CN" altLang="en-US" sz="3600" smtClean="0">
                <a:latin typeface="黑体" pitchFamily="49" charset="-122"/>
                <a:ea typeface="黑体" pitchFamily="49" charset="-122"/>
              </a:rPr>
              <a:t>临床表现</a:t>
            </a:r>
          </a:p>
        </p:txBody>
      </p:sp>
      <p:sp>
        <p:nvSpPr>
          <p:cNvPr id="13315" name="内容占位符 2"/>
          <p:cNvSpPr>
            <a:spLocks noGrp="1"/>
          </p:cNvSpPr>
          <p:nvPr>
            <p:ph idx="1"/>
          </p:nvPr>
        </p:nvSpPr>
        <p:spPr bwMode="auto">
          <a:xfrm>
            <a:off x="328613" y="1000125"/>
            <a:ext cx="9793287" cy="49291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eaLnBrk="1" hangingPunct="1">
              <a:lnSpc>
                <a:spcPct val="150000"/>
              </a:lnSpc>
            </a:pPr>
            <a:r>
              <a:rPr lang="zh-CN" altLang="zh-CN" sz="2400" smtClean="0">
                <a:latin typeface="华文细黑" pitchFamily="2" charset="-122"/>
                <a:ea typeface="华文细黑" pitchFamily="2" charset="-122"/>
              </a:rPr>
              <a:t>无特异性的临床症状或体征。</a:t>
            </a:r>
            <a:r>
              <a:rPr lang="zh-CN" altLang="en-US" sz="2400" smtClean="0">
                <a:latin typeface="华文细黑" pitchFamily="2" charset="-122"/>
                <a:ea typeface="华文细黑" pitchFamily="2" charset="-122"/>
              </a:rPr>
              <a:t>临床可表现为重症、轻症和无症状感染。</a:t>
            </a:r>
            <a:endParaRPr lang="en-US" altLang="zh-CN" sz="2400" smtClean="0">
              <a:latin typeface="华文细黑" pitchFamily="2" charset="-122"/>
              <a:ea typeface="华文细黑" pitchFamily="2" charset="-122"/>
            </a:endParaRPr>
          </a:p>
          <a:p>
            <a:pPr algn="just" eaLnBrk="1" hangingPunct="1">
              <a:lnSpc>
                <a:spcPct val="150000"/>
              </a:lnSpc>
            </a:pPr>
            <a:r>
              <a:rPr lang="zh-CN" altLang="zh-CN" sz="2400" smtClean="0">
                <a:latin typeface="华文细黑" pitchFamily="2" charset="-122"/>
                <a:ea typeface="华文细黑" pitchFamily="2" charset="-122"/>
              </a:rPr>
              <a:t>通常表现为肺炎等急性呼吸道感染，伴发热、咳嗽、气短，但起病急，病情进展迅速</a:t>
            </a:r>
            <a:r>
              <a:rPr lang="zh-CN" altLang="en-US" sz="2400" smtClean="0">
                <a:latin typeface="华文细黑" pitchFamily="2" charset="-122"/>
                <a:ea typeface="华文细黑" pitchFamily="2" charset="-122"/>
              </a:rPr>
              <a:t>；</a:t>
            </a:r>
            <a:endParaRPr lang="en-US" altLang="zh-CN" sz="2400" smtClean="0">
              <a:latin typeface="华文细黑" pitchFamily="2" charset="-122"/>
              <a:ea typeface="华文细黑" pitchFamily="2" charset="-122"/>
            </a:endParaRPr>
          </a:p>
          <a:p>
            <a:pPr lvl="1" algn="just" eaLnBrk="1" hangingPunct="1">
              <a:lnSpc>
                <a:spcPct val="150000"/>
              </a:lnSpc>
            </a:pPr>
            <a:r>
              <a:rPr lang="zh-CN" altLang="zh-CN" sz="2400" smtClean="0">
                <a:latin typeface="华文细黑" pitchFamily="2" charset="-122"/>
                <a:ea typeface="华文细黑" pitchFamily="2" charset="-122"/>
              </a:rPr>
              <a:t>可发展为肺水肿、急性呼吸窘迫综合征（</a:t>
            </a:r>
            <a:r>
              <a:rPr lang="en-US" altLang="zh-CN" sz="2400" smtClean="0">
                <a:latin typeface="华文细黑" pitchFamily="2" charset="-122"/>
                <a:ea typeface="华文细黑" pitchFamily="2" charset="-122"/>
              </a:rPr>
              <a:t>ARDS</a:t>
            </a:r>
            <a:r>
              <a:rPr lang="zh-CN" altLang="zh-CN" sz="2400" smtClean="0">
                <a:latin typeface="华文细黑" pitchFamily="2" charset="-122"/>
                <a:ea typeface="华文细黑" pitchFamily="2" charset="-122"/>
              </a:rPr>
              <a:t>）、感染性休克等</a:t>
            </a:r>
            <a:endParaRPr lang="en-US" altLang="zh-CN" sz="2400" smtClean="0">
              <a:latin typeface="华文细黑" pitchFamily="2" charset="-122"/>
              <a:ea typeface="华文细黑" pitchFamily="2" charset="-122"/>
            </a:endParaRPr>
          </a:p>
          <a:p>
            <a:pPr lvl="1" algn="just" eaLnBrk="1" hangingPunct="1">
              <a:lnSpc>
                <a:spcPct val="150000"/>
              </a:lnSpc>
            </a:pPr>
            <a:r>
              <a:rPr lang="zh-CN" altLang="zh-CN" sz="2400" smtClean="0">
                <a:latin typeface="华文细黑" pitchFamily="2" charset="-122"/>
                <a:ea typeface="华文细黑" pitchFamily="2" charset="-122"/>
              </a:rPr>
              <a:t>可出现肾衰、心包炎、弥散性血管内凝血（</a:t>
            </a:r>
            <a:r>
              <a:rPr lang="en-US" altLang="zh-CN" sz="2400" smtClean="0">
                <a:latin typeface="华文细黑" pitchFamily="2" charset="-122"/>
                <a:ea typeface="华文细黑" pitchFamily="2" charset="-122"/>
              </a:rPr>
              <a:t>DIC</a:t>
            </a:r>
            <a:r>
              <a:rPr lang="zh-CN" altLang="zh-CN" sz="2400" smtClean="0">
                <a:latin typeface="华文细黑" pitchFamily="2" charset="-122"/>
                <a:ea typeface="华文细黑" pitchFamily="2" charset="-122"/>
              </a:rPr>
              <a:t>）等并发症，甚至死亡。</a:t>
            </a:r>
            <a:endParaRPr lang="en-US" altLang="zh-CN" sz="2400" smtClean="0">
              <a:latin typeface="华文细黑" pitchFamily="2" charset="-122"/>
              <a:ea typeface="华文细黑" pitchFamily="2" charset="-122"/>
            </a:endParaRPr>
          </a:p>
          <a:p>
            <a:pPr lvl="1" algn="just" eaLnBrk="1" hangingPunct="1">
              <a:lnSpc>
                <a:spcPct val="150000"/>
              </a:lnSpc>
            </a:pPr>
            <a:r>
              <a:rPr lang="zh-CN" altLang="zh-CN" sz="2400" smtClean="0">
                <a:latin typeface="华文细黑" pitchFamily="2" charset="-122"/>
                <a:ea typeface="华文细黑" pitchFamily="2" charset="-122"/>
              </a:rPr>
              <a:t>也有病例出现腹泻等胃肠道症状</a:t>
            </a:r>
            <a:r>
              <a:rPr lang="zh-CN" altLang="en-US" sz="2400" smtClean="0">
                <a:latin typeface="华文细黑" pitchFamily="2" charset="-122"/>
                <a:ea typeface="华文细黑" pitchFamily="2" charset="-122"/>
              </a:rPr>
              <a:t>，或</a:t>
            </a:r>
            <a:r>
              <a:rPr lang="zh-CN" altLang="zh-CN" sz="2400" smtClean="0">
                <a:latin typeface="华文细黑" pitchFamily="2" charset="-122"/>
                <a:ea typeface="华文细黑" pitchFamily="2" charset="-122"/>
              </a:rPr>
              <a:t>仅表现为普通感冒</a:t>
            </a:r>
            <a:r>
              <a:rPr lang="zh-CN" altLang="en-US" sz="2400" smtClean="0">
                <a:latin typeface="华文细黑" pitchFamily="2" charset="-122"/>
                <a:ea typeface="华文细黑" pitchFamily="2" charset="-122"/>
              </a:rPr>
              <a:t>症状。</a:t>
            </a:r>
            <a:endParaRPr lang="en-US" altLang="zh-CN" sz="2400" smtClean="0">
              <a:latin typeface="华文细黑" pitchFamily="2" charset="-122"/>
              <a:ea typeface="华文细黑" pitchFamily="2" charset="-122"/>
            </a:endParaRPr>
          </a:p>
          <a:p>
            <a:pPr algn="just" eaLnBrk="1" hangingPunct="1">
              <a:lnSpc>
                <a:spcPct val="150000"/>
              </a:lnSpc>
            </a:pPr>
            <a:r>
              <a:rPr lang="zh-CN" altLang="zh-CN" sz="2400" smtClean="0">
                <a:latin typeface="华文细黑" pitchFamily="2" charset="-122"/>
                <a:ea typeface="华文细黑" pitchFamily="2" charset="-122"/>
              </a:rPr>
              <a:t>二代病例往往比原发病例症状轻，很多二代病例</a:t>
            </a:r>
            <a:r>
              <a:rPr lang="zh-CN" altLang="en-US" sz="2400" smtClean="0">
                <a:latin typeface="华文细黑" pitchFamily="2" charset="-122"/>
                <a:ea typeface="华文细黑" pitchFamily="2" charset="-122"/>
              </a:rPr>
              <a:t>为轻症、</a:t>
            </a:r>
            <a:r>
              <a:rPr lang="zh-CN" altLang="zh-CN" sz="2400" smtClean="0">
                <a:latin typeface="华文细黑" pitchFamily="2" charset="-122"/>
                <a:ea typeface="华文细黑" pitchFamily="2" charset="-122"/>
              </a:rPr>
              <a:t>无症状</a:t>
            </a:r>
            <a:r>
              <a:rPr lang="zh-CN" altLang="en-US" sz="2400" smtClean="0">
                <a:latin typeface="华文细黑" pitchFamily="2" charset="-122"/>
                <a:ea typeface="华文细黑" pitchFamily="2" charset="-122"/>
              </a:rPr>
              <a:t>感染</a:t>
            </a:r>
            <a:r>
              <a:rPr lang="zh-CN" altLang="zh-CN" sz="2400" smtClean="0">
                <a:latin typeface="华文细黑" pitchFamily="2" charset="-122"/>
                <a:ea typeface="华文细黑" pitchFamily="2" charset="-122"/>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bwMode="auto">
          <a:xfrm>
            <a:off x="539750" y="274638"/>
            <a:ext cx="972185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zh-CN" altLang="zh-CN" sz="3600" dirty="0" smtClean="0">
                <a:latin typeface="黑体" pitchFamily="49" charset="-122"/>
                <a:ea typeface="黑体" pitchFamily="49" charset="-122"/>
              </a:rPr>
              <a:t>治疗</a:t>
            </a:r>
            <a:r>
              <a:rPr lang="zh-CN" altLang="en-US" sz="3600" dirty="0" smtClean="0">
                <a:latin typeface="黑体" pitchFamily="49" charset="-122"/>
                <a:ea typeface="黑体" pitchFamily="49" charset="-122"/>
              </a:rPr>
              <a:t>和预防</a:t>
            </a:r>
            <a:r>
              <a:rPr lang="zh-CN" altLang="zh-CN" sz="3600" dirty="0" smtClean="0">
                <a:latin typeface="黑体" pitchFamily="49" charset="-122"/>
                <a:ea typeface="黑体" pitchFamily="49" charset="-122"/>
              </a:rPr>
              <a:t/>
            </a:r>
            <a:br>
              <a:rPr lang="zh-CN" altLang="zh-CN" sz="3600" dirty="0" smtClean="0">
                <a:latin typeface="黑体" pitchFamily="49" charset="-122"/>
                <a:ea typeface="黑体" pitchFamily="49" charset="-122"/>
              </a:rPr>
            </a:br>
            <a:endParaRPr lang="zh-CN" altLang="en-US" sz="3600" dirty="0" smtClean="0">
              <a:latin typeface="黑体" pitchFamily="49" charset="-122"/>
              <a:ea typeface="黑体" pitchFamily="49" charset="-122"/>
            </a:endParaRPr>
          </a:p>
        </p:txBody>
      </p:sp>
      <p:sp>
        <p:nvSpPr>
          <p:cNvPr id="14339" name="内容占位符 2"/>
          <p:cNvSpPr>
            <a:spLocks noGrp="1"/>
          </p:cNvSpPr>
          <p:nvPr>
            <p:ph idx="1"/>
          </p:nvPr>
        </p:nvSpPr>
        <p:spPr bwMode="auto">
          <a:xfrm>
            <a:off x="471488" y="1285875"/>
            <a:ext cx="9721850"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200000"/>
              </a:lnSpc>
            </a:pPr>
            <a:r>
              <a:rPr lang="zh-CN" altLang="zh-CN" sz="2400" smtClean="0">
                <a:latin typeface="华文细黑" pitchFamily="2" charset="-122"/>
                <a:ea typeface="华文细黑" pitchFamily="2" charset="-122"/>
              </a:rPr>
              <a:t>目前无特异性抗病毒药物和治疗方法</a:t>
            </a:r>
            <a:r>
              <a:rPr lang="zh-CN" altLang="en-US" sz="2400" smtClean="0">
                <a:latin typeface="华文细黑" pitchFamily="2" charset="-122"/>
                <a:ea typeface="华文细黑" pitchFamily="2" charset="-122"/>
              </a:rPr>
              <a:t>。</a:t>
            </a:r>
            <a:endParaRPr lang="en-US" altLang="zh-CN" sz="2400" smtClean="0">
              <a:latin typeface="华文细黑" pitchFamily="2" charset="-122"/>
              <a:ea typeface="华文细黑" pitchFamily="2" charset="-122"/>
            </a:endParaRPr>
          </a:p>
          <a:p>
            <a:pPr lvl="1" eaLnBrk="1" hangingPunct="1">
              <a:lnSpc>
                <a:spcPct val="200000"/>
              </a:lnSpc>
            </a:pPr>
            <a:r>
              <a:rPr lang="zh-CN" altLang="zh-CN" sz="2400" smtClean="0">
                <a:latin typeface="华文细黑" pitchFamily="2" charset="-122"/>
                <a:ea typeface="华文细黑" pitchFamily="2" charset="-122"/>
              </a:rPr>
              <a:t>在对症治疗的基础上，防治并发症，并进行有效的器官功能支持。</a:t>
            </a:r>
            <a:endParaRPr lang="en-US" altLang="zh-CN" sz="2400" smtClean="0">
              <a:latin typeface="华文细黑" pitchFamily="2" charset="-122"/>
              <a:ea typeface="华文细黑" pitchFamily="2" charset="-122"/>
            </a:endParaRPr>
          </a:p>
          <a:p>
            <a:pPr lvl="1" eaLnBrk="1" hangingPunct="1">
              <a:lnSpc>
                <a:spcPct val="200000"/>
              </a:lnSpc>
            </a:pPr>
            <a:r>
              <a:rPr lang="zh-CN" altLang="zh-CN" sz="2400" smtClean="0">
                <a:latin typeface="华文细黑" pitchFamily="2" charset="-122"/>
                <a:ea typeface="华文细黑" pitchFamily="2" charset="-122"/>
              </a:rPr>
              <a:t>实施有效的呼吸支持（包括氧疗、无创／有创机械通气）、循环支持和肾脏支持等</a:t>
            </a:r>
            <a:r>
              <a:rPr lang="zh-CN" altLang="en-US" sz="2400" smtClean="0">
                <a:latin typeface="华文细黑" pitchFamily="2" charset="-122"/>
                <a:ea typeface="华文细黑" pitchFamily="2" charset="-122"/>
              </a:rPr>
              <a:t>。</a:t>
            </a:r>
            <a:endParaRPr lang="en-US" altLang="zh-CN" sz="2400" smtClean="0">
              <a:latin typeface="华文细黑" pitchFamily="2" charset="-122"/>
              <a:ea typeface="华文细黑" pitchFamily="2" charset="-122"/>
            </a:endParaRPr>
          </a:p>
          <a:p>
            <a:pPr eaLnBrk="1" hangingPunct="1">
              <a:lnSpc>
                <a:spcPct val="200000"/>
              </a:lnSpc>
            </a:pPr>
            <a:r>
              <a:rPr lang="zh-CN" altLang="zh-CN" sz="2400" smtClean="0">
                <a:latin typeface="华文细黑" pitchFamily="2" charset="-122"/>
                <a:ea typeface="华文细黑" pitchFamily="2" charset="-122"/>
              </a:rPr>
              <a:t>目前</a:t>
            </a:r>
            <a:r>
              <a:rPr lang="zh-CN" altLang="en-US" sz="2400" smtClean="0">
                <a:latin typeface="华文细黑" pitchFamily="2" charset="-122"/>
                <a:ea typeface="华文细黑" pitchFamily="2" charset="-122"/>
              </a:rPr>
              <a:t>尚</a:t>
            </a:r>
            <a:r>
              <a:rPr lang="zh-CN" altLang="zh-CN" sz="2400" smtClean="0">
                <a:latin typeface="华文细黑" pitchFamily="2" charset="-122"/>
                <a:ea typeface="华文细黑" pitchFamily="2" charset="-122"/>
              </a:rPr>
              <a:t>无</a:t>
            </a:r>
            <a:r>
              <a:rPr lang="zh-CN" altLang="en-US" sz="2400" smtClean="0">
                <a:latin typeface="华文细黑" pitchFamily="2" charset="-122"/>
                <a:ea typeface="华文细黑" pitchFamily="2" charset="-122"/>
              </a:rPr>
              <a:t>可用的</a:t>
            </a:r>
            <a:r>
              <a:rPr lang="zh-CN" altLang="zh-CN" sz="2400" smtClean="0">
                <a:latin typeface="华文细黑" pitchFamily="2" charset="-122"/>
                <a:ea typeface="华文细黑" pitchFamily="2" charset="-122"/>
              </a:rPr>
              <a:t>疫苗。</a:t>
            </a:r>
            <a:endParaRPr lang="zh-CN" altLang="en-US" sz="2400" smtClean="0">
              <a:latin typeface="华文细黑" pitchFamily="2" charset="-122"/>
              <a:ea typeface="华文细黑" pitchFamily="2"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p:cNvSpPr>
          <p:nvPr>
            <p:ph type="title"/>
          </p:nvPr>
        </p:nvSpPr>
        <p:spPr bwMode="auto">
          <a:xfrm>
            <a:off x="1185863" y="2357438"/>
            <a:ext cx="8421687" cy="790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zh-CN" altLang="en-US" sz="4000" smtClean="0">
                <a:latin typeface="黑体" pitchFamily="49" charset="-122"/>
                <a:ea typeface="黑体" pitchFamily="49" charset="-122"/>
              </a:rPr>
              <a:t>全球最新疫情信息</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xfrm>
            <a:off x="552450" y="120650"/>
            <a:ext cx="9612313" cy="790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CN" smtClean="0">
                <a:latin typeface="黑体" pitchFamily="49" charset="-122"/>
                <a:ea typeface="黑体" pitchFamily="49" charset="-122"/>
              </a:rPr>
              <a:t>MERS</a:t>
            </a:r>
            <a:r>
              <a:rPr lang="zh-CN" altLang="en-US" smtClean="0">
                <a:latin typeface="黑体" pitchFamily="49" charset="-122"/>
                <a:ea typeface="黑体" pitchFamily="49" charset="-122"/>
              </a:rPr>
              <a:t>全球疫情概况</a:t>
            </a:r>
            <a:r>
              <a:rPr lang="zh-CN" altLang="en-US" sz="2400" smtClean="0"/>
              <a:t>（</a:t>
            </a:r>
            <a:r>
              <a:rPr lang="en-US" altLang="zh-CN" sz="2400" smtClean="0"/>
              <a:t> WHO,</a:t>
            </a:r>
            <a:r>
              <a:rPr lang="zh-CN" altLang="en-US" sz="2400" smtClean="0">
                <a:solidFill>
                  <a:srgbClr val="000000"/>
                </a:solidFill>
              </a:rPr>
              <a:t>截止</a:t>
            </a:r>
            <a:r>
              <a:rPr lang="en-US" altLang="zh-CN" sz="2400" smtClean="0">
                <a:solidFill>
                  <a:srgbClr val="000000"/>
                </a:solidFill>
              </a:rPr>
              <a:t>2015</a:t>
            </a:r>
            <a:r>
              <a:rPr lang="zh-CN" altLang="en-US" sz="2400" smtClean="0">
                <a:solidFill>
                  <a:srgbClr val="000000"/>
                </a:solidFill>
              </a:rPr>
              <a:t>年</a:t>
            </a:r>
            <a:r>
              <a:rPr lang="en-US" altLang="zh-CN" sz="2400" smtClean="0">
                <a:solidFill>
                  <a:srgbClr val="000000"/>
                </a:solidFill>
              </a:rPr>
              <a:t>6</a:t>
            </a:r>
            <a:r>
              <a:rPr lang="zh-CN" altLang="en-US" sz="2400" smtClean="0">
                <a:solidFill>
                  <a:srgbClr val="000000"/>
                </a:solidFill>
              </a:rPr>
              <a:t>月</a:t>
            </a:r>
            <a:r>
              <a:rPr lang="en-US" altLang="zh-CN" sz="2400" smtClean="0">
                <a:solidFill>
                  <a:srgbClr val="000000"/>
                </a:solidFill>
              </a:rPr>
              <a:t>16</a:t>
            </a:r>
            <a:r>
              <a:rPr lang="zh-CN" altLang="en-US" sz="2400" smtClean="0">
                <a:solidFill>
                  <a:srgbClr val="000000"/>
                </a:solidFill>
              </a:rPr>
              <a:t>日</a:t>
            </a:r>
            <a:r>
              <a:rPr lang="zh-CN" altLang="en-US" sz="2400" smtClean="0"/>
              <a:t>）</a:t>
            </a:r>
            <a:r>
              <a:rPr lang="en-US" altLang="zh-CN" sz="3200" smtClean="0"/>
              <a:t/>
            </a:r>
            <a:br>
              <a:rPr lang="en-US" altLang="zh-CN" sz="3200" smtClean="0"/>
            </a:br>
            <a:endParaRPr lang="en-US" altLang="en-US" sz="4000" b="1" smtClean="0">
              <a:solidFill>
                <a:srgbClr val="0070C0"/>
              </a:solidFill>
            </a:endParaRPr>
          </a:p>
        </p:txBody>
      </p:sp>
      <p:sp>
        <p:nvSpPr>
          <p:cNvPr id="18435" name="Content Placeholder 2"/>
          <p:cNvSpPr>
            <a:spLocks noGrp="1"/>
          </p:cNvSpPr>
          <p:nvPr>
            <p:ph idx="1"/>
          </p:nvPr>
        </p:nvSpPr>
        <p:spPr>
          <a:xfrm>
            <a:off x="328613" y="1214438"/>
            <a:ext cx="10291762" cy="5643562"/>
          </a:xfrm>
        </p:spPr>
        <p:txBody>
          <a:bodyPr>
            <a:normAutofit/>
          </a:bodyPr>
          <a:lstStyle/>
          <a:p>
            <a:pPr eaLnBrk="1" hangingPunct="1">
              <a:defRPr/>
            </a:pPr>
            <a:r>
              <a:rPr lang="zh-CN" altLang="en-US" sz="2400" dirty="0" smtClean="0"/>
              <a:t>截至</a:t>
            </a:r>
            <a:r>
              <a:rPr lang="en-US" altLang="zh-CN" sz="2400" dirty="0" smtClean="0"/>
              <a:t>2015</a:t>
            </a:r>
            <a:r>
              <a:rPr lang="zh-CN" altLang="en-US" sz="2400" dirty="0" smtClean="0"/>
              <a:t>年</a:t>
            </a:r>
            <a:r>
              <a:rPr lang="en-US" altLang="zh-CN" sz="2400" dirty="0" smtClean="0"/>
              <a:t>6</a:t>
            </a:r>
            <a:r>
              <a:rPr lang="zh-CN" altLang="en-US" sz="2400" dirty="0" smtClean="0"/>
              <a:t>月</a:t>
            </a:r>
            <a:r>
              <a:rPr lang="en-US" altLang="zh-CN" sz="2400" dirty="0" smtClean="0"/>
              <a:t>16</a:t>
            </a:r>
            <a:r>
              <a:rPr lang="zh-CN" altLang="en-US" sz="2400" dirty="0" smtClean="0"/>
              <a:t>日，</a:t>
            </a:r>
            <a:r>
              <a:rPr lang="en-US" altLang="zh-CN" sz="2400" dirty="0" smtClean="0"/>
              <a:t>WHO</a:t>
            </a:r>
            <a:r>
              <a:rPr lang="zh-CN" altLang="en-US" sz="2400" dirty="0" smtClean="0"/>
              <a:t>网站共公布中东呼吸综合征确诊病例</a:t>
            </a:r>
            <a:r>
              <a:rPr lang="en-US" altLang="zh-CN" sz="2400" dirty="0" smtClean="0"/>
              <a:t>1321</a:t>
            </a:r>
            <a:r>
              <a:rPr lang="zh-CN" altLang="en-US" sz="2400" dirty="0" smtClean="0"/>
              <a:t>例，其中</a:t>
            </a:r>
            <a:r>
              <a:rPr lang="en-US" altLang="zh-CN" sz="2400" dirty="0" smtClean="0"/>
              <a:t>466</a:t>
            </a:r>
            <a:r>
              <a:rPr lang="zh-CN" altLang="en-US" sz="2400" dirty="0" smtClean="0"/>
              <a:t>人死亡（病死率</a:t>
            </a:r>
            <a:r>
              <a:rPr lang="en-US" altLang="zh-CN" sz="2400" dirty="0" smtClean="0"/>
              <a:t>35.3%</a:t>
            </a:r>
            <a:r>
              <a:rPr lang="zh-CN" altLang="en-US" sz="2400" dirty="0" smtClean="0"/>
              <a:t>）</a:t>
            </a:r>
          </a:p>
          <a:p>
            <a:pPr marL="342900" lvl="1" indent="-342900" eaLnBrk="1" hangingPunct="1">
              <a:buFont typeface="Wingdings" pitchFamily="2" charset="2"/>
              <a:buChar char="Ø"/>
              <a:defRPr/>
            </a:pPr>
            <a:r>
              <a:rPr lang="en-US" altLang="zh-CN" sz="2400" dirty="0" smtClean="0"/>
              <a:t>67.9%</a:t>
            </a:r>
            <a:r>
              <a:rPr lang="zh-CN" altLang="en-US" sz="2400" dirty="0" smtClean="0"/>
              <a:t>男性</a:t>
            </a:r>
            <a:r>
              <a:rPr lang="en-US" altLang="zh-CN" sz="2400" dirty="0" smtClean="0"/>
              <a:t>(N=1386),</a:t>
            </a:r>
            <a:r>
              <a:rPr lang="zh-CN" altLang="en-US" sz="2400" dirty="0" smtClean="0"/>
              <a:t>男</a:t>
            </a:r>
            <a:r>
              <a:rPr lang="en-US" altLang="zh-CN" sz="2400" dirty="0" smtClean="0"/>
              <a:t>941</a:t>
            </a:r>
            <a:r>
              <a:rPr lang="zh-CN" altLang="en-US" sz="2400" dirty="0" smtClean="0"/>
              <a:t>（</a:t>
            </a:r>
            <a:r>
              <a:rPr lang="en-US" altLang="zh-CN" sz="2400" dirty="0" smtClean="0"/>
              <a:t>ECDC</a:t>
            </a:r>
            <a:r>
              <a:rPr lang="zh-CN" altLang="en-US" sz="2400" dirty="0" smtClean="0"/>
              <a:t>）</a:t>
            </a:r>
            <a:endParaRPr lang="en-US" altLang="zh-CN" sz="2400" dirty="0" smtClean="0"/>
          </a:p>
          <a:p>
            <a:pPr marL="342900" lvl="1" indent="-342900" eaLnBrk="1" hangingPunct="1">
              <a:buFont typeface="Wingdings" pitchFamily="2" charset="2"/>
              <a:buChar char="Ø"/>
              <a:defRPr/>
            </a:pPr>
            <a:r>
              <a:rPr lang="en-US" altLang="zh-CN" dirty="0" smtClean="0"/>
              <a:t>66%</a:t>
            </a:r>
            <a:r>
              <a:rPr lang="zh-CN" altLang="en-US" dirty="0" smtClean="0"/>
              <a:t>男性（</a:t>
            </a:r>
            <a:r>
              <a:rPr lang="en-US" altLang="zh-CN" dirty="0" smtClean="0"/>
              <a:t>N=1165</a:t>
            </a:r>
            <a:r>
              <a:rPr lang="zh-CN" altLang="en-US" dirty="0" smtClean="0"/>
              <a:t>）（</a:t>
            </a:r>
            <a:r>
              <a:rPr lang="en-US" altLang="zh-CN" dirty="0" smtClean="0"/>
              <a:t>WHO)</a:t>
            </a:r>
            <a:endParaRPr lang="en-US" altLang="zh-CN" sz="2400" dirty="0" smtClean="0"/>
          </a:p>
          <a:p>
            <a:pPr marL="342900" lvl="1" indent="-342900" eaLnBrk="1" hangingPunct="1">
              <a:buFont typeface="Wingdings" pitchFamily="2" charset="2"/>
              <a:buChar char="Ø"/>
              <a:defRPr/>
            </a:pPr>
            <a:r>
              <a:rPr lang="zh-CN" altLang="en-US" sz="2400" dirty="0" smtClean="0"/>
              <a:t>年龄中位数为</a:t>
            </a:r>
            <a:r>
              <a:rPr lang="en-US" altLang="zh-CN" sz="2400" dirty="0" smtClean="0"/>
              <a:t>49</a:t>
            </a:r>
            <a:r>
              <a:rPr lang="zh-CN" altLang="en-US" sz="2400" dirty="0" smtClean="0"/>
              <a:t>岁（</a:t>
            </a:r>
            <a:r>
              <a:rPr lang="en-US" altLang="zh-CN" sz="2400" dirty="0" smtClean="0"/>
              <a:t>9</a:t>
            </a:r>
            <a:r>
              <a:rPr lang="zh-CN" altLang="en-US" sz="2400" dirty="0" smtClean="0"/>
              <a:t>个月</a:t>
            </a:r>
            <a:r>
              <a:rPr lang="en-US" altLang="zh-CN" sz="2400" dirty="0" smtClean="0"/>
              <a:t>-99</a:t>
            </a:r>
            <a:r>
              <a:rPr lang="zh-CN" altLang="en-US" sz="2400" dirty="0" smtClean="0"/>
              <a:t>岁，</a:t>
            </a:r>
            <a:r>
              <a:rPr lang="en-US" altLang="zh-CN" sz="2400" dirty="0" smtClean="0"/>
              <a:t>N=1172</a:t>
            </a:r>
            <a:r>
              <a:rPr lang="zh-CN" altLang="en-US" sz="2400" dirty="0" smtClean="0"/>
              <a:t>）</a:t>
            </a:r>
            <a:endParaRPr lang="en-US" altLang="zh-CN" sz="2400" dirty="0" smtClean="0"/>
          </a:p>
          <a:p>
            <a:pPr eaLnBrk="1" hangingPunct="1">
              <a:defRPr/>
            </a:pPr>
            <a:r>
              <a:rPr lang="zh-CN" altLang="en-US" sz="2400" dirty="0" smtClean="0"/>
              <a:t>病例分布在</a:t>
            </a:r>
            <a:r>
              <a:rPr lang="en-US" altLang="zh-CN" sz="2400" dirty="0" smtClean="0"/>
              <a:t>25</a:t>
            </a:r>
            <a:r>
              <a:rPr lang="zh-CN" altLang="en-US" sz="2400" dirty="0" smtClean="0"/>
              <a:t>个国家</a:t>
            </a:r>
            <a:endParaRPr lang="en-US" altLang="zh-CN" sz="2400" dirty="0" smtClean="0"/>
          </a:p>
          <a:p>
            <a:pPr lvl="1" eaLnBrk="1" hangingPunct="1">
              <a:buFont typeface="Arial" pitchFamily="34" charset="0"/>
              <a:buChar char="•"/>
              <a:defRPr/>
            </a:pPr>
            <a:r>
              <a:rPr lang="zh-CN" altLang="zh-CN" sz="2000" dirty="0" smtClean="0"/>
              <a:t>中东地区（</a:t>
            </a:r>
            <a:r>
              <a:rPr lang="en-US" altLang="zh-CN" sz="2000" dirty="0" smtClean="0"/>
              <a:t>10</a:t>
            </a:r>
            <a:r>
              <a:rPr lang="zh-CN" altLang="zh-CN" sz="2000" dirty="0" smtClean="0"/>
              <a:t>个）：沙特阿拉伯、阿联酋、卡塔尔、约旦、阿曼、科威特、也门、埃及、伊朗、黎巴嫩；</a:t>
            </a:r>
          </a:p>
          <a:p>
            <a:pPr lvl="1" eaLnBrk="1" hangingPunct="1">
              <a:buFont typeface="Arial" pitchFamily="34" charset="0"/>
              <a:buChar char="•"/>
              <a:defRPr/>
            </a:pPr>
            <a:r>
              <a:rPr lang="zh-CN" altLang="zh-CN" sz="2000" dirty="0" smtClean="0"/>
              <a:t>欧洲（</a:t>
            </a:r>
            <a:r>
              <a:rPr lang="en-US" altLang="zh-CN" sz="2000" dirty="0" smtClean="0"/>
              <a:t>8</a:t>
            </a:r>
            <a:r>
              <a:rPr lang="zh-CN" altLang="zh-CN" sz="2000" dirty="0" smtClean="0"/>
              <a:t>个）：意大利、法国、德国、英国、希腊、荷兰、奥地利、土耳其；</a:t>
            </a:r>
          </a:p>
          <a:p>
            <a:pPr lvl="1" eaLnBrk="1" hangingPunct="1">
              <a:buFont typeface="Arial" pitchFamily="34" charset="0"/>
              <a:buChar char="•"/>
              <a:defRPr/>
            </a:pPr>
            <a:r>
              <a:rPr lang="zh-CN" altLang="zh-CN" sz="2000" dirty="0" smtClean="0"/>
              <a:t>亚洲（</a:t>
            </a:r>
            <a:r>
              <a:rPr lang="en-US" altLang="zh-CN" sz="2000" dirty="0" smtClean="0"/>
              <a:t>4</a:t>
            </a:r>
            <a:r>
              <a:rPr lang="zh-CN" altLang="zh-CN" sz="2000" dirty="0" smtClean="0"/>
              <a:t>个）：马来西亚、菲律宾、韩国、中国；</a:t>
            </a:r>
          </a:p>
          <a:p>
            <a:pPr lvl="1" eaLnBrk="1" hangingPunct="1">
              <a:buFont typeface="Arial" pitchFamily="34" charset="0"/>
              <a:buChar char="•"/>
              <a:defRPr/>
            </a:pPr>
            <a:r>
              <a:rPr lang="zh-CN" altLang="zh-CN" sz="2000" dirty="0" smtClean="0"/>
              <a:t>非洲（</a:t>
            </a:r>
            <a:r>
              <a:rPr lang="en-US" altLang="zh-CN" sz="2000" dirty="0" smtClean="0"/>
              <a:t>2</a:t>
            </a:r>
            <a:r>
              <a:rPr lang="zh-CN" altLang="zh-CN" sz="2000" dirty="0" smtClean="0"/>
              <a:t>个）：突尼斯、阿尔及利亚；</a:t>
            </a:r>
          </a:p>
          <a:p>
            <a:pPr lvl="1" eaLnBrk="1" hangingPunct="1">
              <a:buFont typeface="Arial" pitchFamily="34" charset="0"/>
              <a:buChar char="•"/>
              <a:defRPr/>
            </a:pPr>
            <a:r>
              <a:rPr lang="zh-CN" altLang="zh-CN" sz="2000" dirty="0" smtClean="0"/>
              <a:t>北美洲（</a:t>
            </a:r>
            <a:r>
              <a:rPr lang="en-US" altLang="zh-CN" sz="2000" dirty="0" smtClean="0"/>
              <a:t>1</a:t>
            </a:r>
            <a:r>
              <a:rPr lang="zh-CN" altLang="zh-CN" sz="2000" dirty="0" smtClean="0"/>
              <a:t>个）：美国。</a:t>
            </a:r>
          </a:p>
          <a:p>
            <a:pPr marL="342900" lvl="1" indent="-342900" eaLnBrk="1" hangingPunct="1">
              <a:buFont typeface="Wingdings" pitchFamily="2" charset="2"/>
              <a:buChar char="Ø"/>
              <a:defRPr/>
            </a:pPr>
            <a:r>
              <a:rPr lang="zh-CN" altLang="en-US" sz="2400" dirty="0" smtClean="0"/>
              <a:t>超过</a:t>
            </a:r>
            <a:r>
              <a:rPr lang="en-US" altLang="zh-CN" sz="2400" dirty="0" smtClean="0"/>
              <a:t>86.6%</a:t>
            </a:r>
            <a:r>
              <a:rPr lang="zh-CN" altLang="en-US" sz="2400" dirty="0" smtClean="0"/>
              <a:t>的病例发生在中东地区，超过</a:t>
            </a:r>
            <a:r>
              <a:rPr lang="en-US" altLang="zh-CN" sz="2400" dirty="0" smtClean="0"/>
              <a:t>77.6%</a:t>
            </a:r>
            <a:r>
              <a:rPr lang="zh-CN" altLang="en-US" sz="2400" dirty="0" smtClean="0"/>
              <a:t>的病例发生在沙特。</a:t>
            </a:r>
            <a:endParaRPr lang="en-US" altLang="zh-CN" sz="2400" dirty="0" smtClean="0"/>
          </a:p>
          <a:p>
            <a:pPr marL="342900" lvl="1" indent="-342900" eaLnBrk="1" hangingPunct="1">
              <a:buFont typeface="Wingdings" pitchFamily="2" charset="2"/>
              <a:buChar char="Ø"/>
              <a:defRPr/>
            </a:pPr>
            <a:endParaRPr lang="en-US" altLang="zh-CN" dirty="0" smtClean="0">
              <a:solidFill>
                <a:srgbClr val="FF0000"/>
              </a:solidFill>
              <a:latin typeface="华文细黑" pitchFamily="2" charset="-122"/>
              <a:ea typeface="华文细黑" pitchFamily="2" charset="-122"/>
            </a:endParaRPr>
          </a:p>
        </p:txBody>
      </p:sp>
      <p:sp>
        <p:nvSpPr>
          <p:cNvPr id="16388" name="Slide Number Placeholder 3"/>
          <p:cNvSpPr>
            <a:spLocks noGrp="1"/>
          </p:cNvSpPr>
          <p:nvPr>
            <p:ph type="sldNum" sz="quarter" idx="4294967295"/>
          </p:nvPr>
        </p:nvSpPr>
        <p:spPr bwMode="auto">
          <a:xfrm>
            <a:off x="8280400" y="6245225"/>
            <a:ext cx="252095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fld id="{6F9103FA-7F61-4D59-B64F-1E92C9EA1268}" type="slidenum">
              <a:rPr lang="en-GB" altLang="zh-CN">
                <a:latin typeface="幼圆" pitchFamily="49" charset="-122"/>
                <a:ea typeface="幼圆" pitchFamily="49" charset="-122"/>
              </a:rPr>
              <a:pPr/>
              <a:t>14</a:t>
            </a:fld>
            <a:endParaRPr lang="en-GB" altLang="zh-CN">
              <a:latin typeface="幼圆" pitchFamily="49" charset="-122"/>
              <a:ea typeface="幼圆" pitchFamily="49"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a:spLocks noGrp="1"/>
          </p:cNvSpPr>
          <p:nvPr>
            <p:ph type="title"/>
          </p:nvPr>
        </p:nvSpPr>
        <p:spPr bwMode="auto">
          <a:xfrm>
            <a:off x="539750" y="274638"/>
            <a:ext cx="972185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CN" sz="3600" smtClean="0">
                <a:latin typeface="黑体" pitchFamily="49" charset="-122"/>
                <a:ea typeface="黑体" pitchFamily="49" charset="-122"/>
              </a:rPr>
              <a:t>MERS</a:t>
            </a:r>
            <a:r>
              <a:rPr lang="zh-CN" altLang="en-US" sz="3600" smtClean="0">
                <a:latin typeface="黑体" pitchFamily="49" charset="-122"/>
                <a:ea typeface="黑体" pitchFamily="49" charset="-122"/>
              </a:rPr>
              <a:t>输出病例</a:t>
            </a:r>
          </a:p>
        </p:txBody>
      </p:sp>
      <p:sp>
        <p:nvSpPr>
          <p:cNvPr id="17411" name="内容占位符 2"/>
          <p:cNvSpPr>
            <a:spLocks noGrp="1"/>
          </p:cNvSpPr>
          <p:nvPr>
            <p:ph idx="1"/>
          </p:nvPr>
        </p:nvSpPr>
        <p:spPr bwMode="auto">
          <a:xfrm>
            <a:off x="539750" y="1285875"/>
            <a:ext cx="9721850" cy="4525963"/>
          </a:xfrm>
          <a:ln>
            <a:miter lim="800000"/>
            <a:headEnd/>
            <a:tailEnd/>
          </a:ln>
        </p:spPr>
        <p:txBody>
          <a:bodyPr vert="horz" wrap="square" lIns="91440" tIns="45720" rIns="91440" bIns="45720" numCol="1" anchor="t" anchorCtr="0" compatLnSpc="1">
            <a:prstTxWarp prst="textNoShape">
              <a:avLst/>
            </a:prstTxWarp>
            <a:normAutofit fontScale="92500" lnSpcReduction="20000"/>
          </a:bodyPr>
          <a:lstStyle/>
          <a:p>
            <a:pPr eaLnBrk="1" hangingPunct="1">
              <a:lnSpc>
                <a:spcPct val="150000"/>
              </a:lnSpc>
              <a:defRPr/>
            </a:pPr>
            <a:r>
              <a:rPr lang="zh-CN" altLang="en-US" dirty="0" smtClean="0"/>
              <a:t>有输出病例的国家或地区</a:t>
            </a:r>
            <a:endParaRPr lang="en-US" altLang="zh-CN" dirty="0" smtClean="0"/>
          </a:p>
          <a:p>
            <a:pPr lvl="1" eaLnBrk="1" hangingPunct="1">
              <a:lnSpc>
                <a:spcPct val="150000"/>
              </a:lnSpc>
              <a:buFont typeface="Arial" pitchFamily="34" charset="0"/>
              <a:buChar char="•"/>
              <a:defRPr/>
            </a:pPr>
            <a:r>
              <a:rPr lang="zh-CN" altLang="en-US" dirty="0" smtClean="0"/>
              <a:t>沙特、阿联酋、卡塔尔、约旦、韩国</a:t>
            </a:r>
            <a:endParaRPr lang="en-US" altLang="zh-CN" dirty="0" smtClean="0">
              <a:solidFill>
                <a:srgbClr val="FF0000"/>
              </a:solidFill>
            </a:endParaRPr>
          </a:p>
          <a:p>
            <a:pPr eaLnBrk="1" hangingPunct="1">
              <a:lnSpc>
                <a:spcPct val="150000"/>
              </a:lnSpc>
              <a:defRPr/>
            </a:pPr>
            <a:r>
              <a:rPr lang="zh-CN" altLang="en-US" dirty="0" smtClean="0"/>
              <a:t>在中东地区外有输入病例的国家中</a:t>
            </a:r>
            <a:endParaRPr lang="en-US" altLang="zh-CN" dirty="0" smtClean="0"/>
          </a:p>
          <a:p>
            <a:pPr lvl="1" eaLnBrk="1" hangingPunct="1">
              <a:lnSpc>
                <a:spcPct val="150000"/>
              </a:lnSpc>
              <a:buFont typeface="Arial" pitchFamily="34" charset="0"/>
              <a:buChar char="•"/>
              <a:defRPr/>
            </a:pPr>
            <a:r>
              <a:rPr lang="zh-CN" altLang="en-US" dirty="0" smtClean="0"/>
              <a:t>目前英国、法国、突尼斯报告发生了二代病例</a:t>
            </a:r>
            <a:endParaRPr lang="en-US" altLang="zh-CN" dirty="0" smtClean="0"/>
          </a:p>
          <a:p>
            <a:pPr lvl="1" eaLnBrk="1" hangingPunct="1">
              <a:lnSpc>
                <a:spcPct val="150000"/>
              </a:lnSpc>
              <a:buFont typeface="Arial" pitchFamily="34" charset="0"/>
              <a:buChar char="•"/>
              <a:defRPr/>
            </a:pPr>
            <a:r>
              <a:rPr lang="zh-CN" altLang="en-US" dirty="0" smtClean="0"/>
              <a:t>韩国报告发生了四代病例</a:t>
            </a:r>
            <a:endParaRPr lang="en-US" altLang="zh-CN" dirty="0" smtClean="0"/>
          </a:p>
          <a:p>
            <a:pPr eaLnBrk="1" hangingPunct="1">
              <a:lnSpc>
                <a:spcPct val="150000"/>
              </a:lnSpc>
              <a:defRPr/>
            </a:pPr>
            <a:r>
              <a:rPr lang="zh-CN" altLang="en-US" dirty="0" smtClean="0"/>
              <a:t>所有中东地区外的病例，发病前均有中东的旅行或居住史，或与指示病例有流行病学关联</a:t>
            </a:r>
            <a:endParaRPr lang="en-US" altLang="zh-CN"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1"/>
          <p:cNvSpPr>
            <a:spLocks noGrp="1"/>
          </p:cNvSpPr>
          <p:nvPr>
            <p:ph type="title"/>
          </p:nvPr>
        </p:nvSpPr>
        <p:spPr bwMode="auto">
          <a:xfrm>
            <a:off x="539750" y="274638"/>
            <a:ext cx="972185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CN" sz="3200" smtClean="0">
                <a:solidFill>
                  <a:srgbClr val="000000"/>
                </a:solidFill>
                <a:latin typeface="黑体" pitchFamily="49" charset="-122"/>
                <a:ea typeface="黑体" pitchFamily="49" charset="-122"/>
              </a:rPr>
              <a:t>MERS</a:t>
            </a:r>
            <a:r>
              <a:rPr lang="zh-CN" altLang="en-US" sz="3200" smtClean="0">
                <a:solidFill>
                  <a:srgbClr val="000000"/>
                </a:solidFill>
                <a:latin typeface="黑体" pitchFamily="49" charset="-122"/>
                <a:ea typeface="黑体" pitchFamily="49" charset="-122"/>
              </a:rPr>
              <a:t>报告病例发病曲线</a:t>
            </a:r>
            <a:r>
              <a:rPr lang="zh-CN" altLang="en-US" sz="2000" smtClean="0">
                <a:solidFill>
                  <a:srgbClr val="000000"/>
                </a:solidFill>
                <a:latin typeface="黑体" pitchFamily="49" charset="-122"/>
                <a:ea typeface="黑体" pitchFamily="49" charset="-122"/>
              </a:rPr>
              <a:t>（</a:t>
            </a:r>
            <a:r>
              <a:rPr lang="en-US" altLang="zh-CN" sz="2000" smtClean="0">
                <a:solidFill>
                  <a:srgbClr val="000000"/>
                </a:solidFill>
                <a:latin typeface="黑体" pitchFamily="49" charset="-122"/>
                <a:ea typeface="黑体" pitchFamily="49" charset="-122"/>
              </a:rPr>
              <a:t>WHO</a:t>
            </a:r>
            <a:r>
              <a:rPr lang="zh-CN" altLang="en-US" sz="2000" smtClean="0">
                <a:solidFill>
                  <a:srgbClr val="000000"/>
                </a:solidFill>
                <a:latin typeface="黑体" pitchFamily="49" charset="-122"/>
                <a:ea typeface="黑体" pitchFamily="49" charset="-122"/>
              </a:rPr>
              <a:t>，</a:t>
            </a:r>
            <a:r>
              <a:rPr lang="en-US" altLang="zh-CN" sz="2000" smtClean="0">
                <a:solidFill>
                  <a:srgbClr val="000000"/>
                </a:solidFill>
                <a:latin typeface="黑体" pitchFamily="49" charset="-122"/>
                <a:ea typeface="黑体" pitchFamily="49" charset="-122"/>
              </a:rPr>
              <a:t>2015</a:t>
            </a:r>
            <a:r>
              <a:rPr lang="zh-CN" altLang="en-US" sz="2000" smtClean="0">
                <a:solidFill>
                  <a:srgbClr val="000000"/>
                </a:solidFill>
                <a:latin typeface="黑体" pitchFamily="49" charset="-122"/>
                <a:ea typeface="黑体" pitchFamily="49" charset="-122"/>
              </a:rPr>
              <a:t>年</a:t>
            </a:r>
            <a:r>
              <a:rPr lang="en-US" altLang="zh-CN" sz="2000" smtClean="0">
                <a:solidFill>
                  <a:srgbClr val="000000"/>
                </a:solidFill>
                <a:latin typeface="黑体" pitchFamily="49" charset="-122"/>
                <a:ea typeface="黑体" pitchFamily="49" charset="-122"/>
              </a:rPr>
              <a:t>6</a:t>
            </a:r>
            <a:r>
              <a:rPr lang="zh-CN" altLang="en-US" sz="2000" smtClean="0">
                <a:solidFill>
                  <a:srgbClr val="000000"/>
                </a:solidFill>
                <a:latin typeface="黑体" pitchFamily="49" charset="-122"/>
                <a:ea typeface="黑体" pitchFamily="49" charset="-122"/>
              </a:rPr>
              <a:t>月</a:t>
            </a:r>
            <a:r>
              <a:rPr lang="en-US" altLang="zh-CN" sz="2000" smtClean="0">
                <a:solidFill>
                  <a:srgbClr val="000000"/>
                </a:solidFill>
                <a:latin typeface="黑体" pitchFamily="49" charset="-122"/>
                <a:ea typeface="黑体" pitchFamily="49" charset="-122"/>
              </a:rPr>
              <a:t>14</a:t>
            </a:r>
            <a:r>
              <a:rPr lang="zh-CN" altLang="en-US" sz="2000" smtClean="0">
                <a:solidFill>
                  <a:srgbClr val="000000"/>
                </a:solidFill>
                <a:latin typeface="黑体" pitchFamily="49" charset="-122"/>
                <a:ea typeface="黑体" pitchFamily="49" charset="-122"/>
              </a:rPr>
              <a:t>日）</a:t>
            </a:r>
            <a:br>
              <a:rPr lang="zh-CN" altLang="en-US" sz="2000" smtClean="0">
                <a:solidFill>
                  <a:srgbClr val="000000"/>
                </a:solidFill>
                <a:latin typeface="黑体" pitchFamily="49" charset="-122"/>
                <a:ea typeface="黑体" pitchFamily="49" charset="-122"/>
              </a:rPr>
            </a:br>
            <a:endParaRPr lang="zh-CN" altLang="en-US" sz="2000" smtClean="0"/>
          </a:p>
        </p:txBody>
      </p:sp>
      <p:sp>
        <p:nvSpPr>
          <p:cNvPr id="18435" name="内容占位符 5"/>
          <p:cNvSpPr>
            <a:spLocks noGrp="1"/>
          </p:cNvSpPr>
          <p:nvPr>
            <p:ph idx="1"/>
          </p:nvPr>
        </p:nvSpPr>
        <p:spPr bwMode="auto">
          <a:xfrm>
            <a:off x="539750" y="1600200"/>
            <a:ext cx="9721850"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endParaRPr lang="zh-CN" altLang="en-US" smtClean="0"/>
          </a:p>
        </p:txBody>
      </p:sp>
      <p:pic>
        <p:nvPicPr>
          <p:cNvPr id="1843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863" y="1125538"/>
            <a:ext cx="10118725" cy="573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bwMode="auto">
          <a:xfrm>
            <a:off x="539750" y="274638"/>
            <a:ext cx="972185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endParaRPr lang="en-US" altLang="zh-CN" smtClean="0"/>
          </a:p>
        </p:txBody>
      </p:sp>
      <p:sp>
        <p:nvSpPr>
          <p:cNvPr id="19459" name="Slide Number Placeholder 3"/>
          <p:cNvSpPr>
            <a:spLocks noGrp="1"/>
          </p:cNvSpPr>
          <p:nvPr>
            <p:ph type="sldNum" sz="quarter" idx="4294967295"/>
          </p:nvPr>
        </p:nvSpPr>
        <p:spPr bwMode="auto">
          <a:xfrm>
            <a:off x="8280400" y="6245225"/>
            <a:ext cx="252095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fld id="{9D459421-4D0A-4D48-9F9F-9536D28853EE}" type="slidenum">
              <a:rPr lang="en-GB" altLang="zh-CN">
                <a:latin typeface="幼圆" pitchFamily="49" charset="-122"/>
                <a:ea typeface="幼圆" pitchFamily="49" charset="-122"/>
              </a:rPr>
              <a:pPr/>
              <a:t>17</a:t>
            </a:fld>
            <a:endParaRPr lang="en-GB" altLang="zh-CN">
              <a:latin typeface="幼圆" pitchFamily="49" charset="-122"/>
              <a:ea typeface="幼圆" pitchFamily="49" charset="-122"/>
            </a:endParaRPr>
          </a:p>
        </p:txBody>
      </p:sp>
      <p:sp>
        <p:nvSpPr>
          <p:cNvPr id="19460" name="文本框 5"/>
          <p:cNvSpPr txBox="1">
            <a:spLocks noChangeArrowheads="1"/>
          </p:cNvSpPr>
          <p:nvPr/>
        </p:nvSpPr>
        <p:spPr bwMode="auto">
          <a:xfrm>
            <a:off x="5565775" y="6381750"/>
            <a:ext cx="4508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r>
              <a:rPr lang="zh-CN" altLang="en-US"/>
              <a:t>图片来自：</a:t>
            </a:r>
            <a:r>
              <a:rPr lang="en-US" altLang="zh-CN"/>
              <a:t>WHO</a:t>
            </a:r>
            <a:endParaRPr lang="zh-CN" altLang="en-US"/>
          </a:p>
        </p:txBody>
      </p:sp>
      <p:pic>
        <p:nvPicPr>
          <p:cNvPr id="19461" name="Picture 1" descr="C:\Documents and Settings\Administrator\My Documents\Tencent Files\116591351\Image\Group\F`72C7V6924JA@CRV4`0P$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039600" cy="851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标题 1"/>
          <p:cNvSpPr>
            <a:spLocks noGrp="1"/>
          </p:cNvSpPr>
          <p:nvPr>
            <p:ph type="title"/>
          </p:nvPr>
        </p:nvSpPr>
        <p:spPr bwMode="auto">
          <a:xfrm>
            <a:off x="1181100" y="2420938"/>
            <a:ext cx="8421688" cy="790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8925" indent="-288925" eaLnBrk="1" hangingPunct="1">
              <a:lnSpc>
                <a:spcPct val="150000"/>
              </a:lnSpc>
              <a:spcBef>
                <a:spcPts val="513"/>
              </a:spcBef>
              <a:spcAft>
                <a:spcPts val="513"/>
              </a:spcAft>
            </a:pPr>
            <a:r>
              <a:rPr lang="zh-CN" altLang="en-US" b="1" smtClean="0">
                <a:latin typeface="黑体" pitchFamily="49" charset="-122"/>
                <a:ea typeface="黑体" pitchFamily="49" charset="-122"/>
              </a:rPr>
              <a:t>韩国疫情进展</a:t>
            </a:r>
            <a:endParaRPr lang="en-US" altLang="zh-CN" b="1" smtClean="0">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标题 1"/>
          <p:cNvSpPr>
            <a:spLocks noGrp="1"/>
          </p:cNvSpPr>
          <p:nvPr>
            <p:ph type="title"/>
          </p:nvPr>
        </p:nvSpPr>
        <p:spPr bwMode="auto">
          <a:xfrm>
            <a:off x="539750" y="274638"/>
            <a:ext cx="972185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zh-CN" altLang="en-US" sz="4000" dirty="0" smtClean="0">
                <a:latin typeface="黑体" pitchFamily="49" charset="-122"/>
                <a:ea typeface="黑体" pitchFamily="49" charset="-122"/>
              </a:rPr>
              <a:t>韩国疫情概况</a:t>
            </a:r>
            <a:endParaRPr lang="zh-CN" altLang="en-US" sz="4000" dirty="0" smtClean="0"/>
          </a:p>
        </p:txBody>
      </p:sp>
      <p:sp>
        <p:nvSpPr>
          <p:cNvPr id="21507" name="内容占位符 2"/>
          <p:cNvSpPr>
            <a:spLocks noGrp="1"/>
          </p:cNvSpPr>
          <p:nvPr>
            <p:ph idx="1"/>
          </p:nvPr>
        </p:nvSpPr>
        <p:spPr bwMode="auto">
          <a:xfrm>
            <a:off x="576263" y="1052513"/>
            <a:ext cx="9937750" cy="525680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150000"/>
              </a:lnSpc>
              <a:buFont typeface="Wingdings" pitchFamily="2" charset="2"/>
              <a:buChar char="l"/>
            </a:pPr>
            <a:r>
              <a:rPr lang="zh-CN" altLang="en-US" sz="2400" dirty="0" smtClean="0"/>
              <a:t>截止</a:t>
            </a:r>
            <a:r>
              <a:rPr lang="en-US" altLang="zh-CN" sz="2400" dirty="0" smtClean="0"/>
              <a:t>2015</a:t>
            </a:r>
            <a:r>
              <a:rPr lang="zh-CN" altLang="en-US" sz="2400" dirty="0" smtClean="0"/>
              <a:t>年</a:t>
            </a:r>
            <a:r>
              <a:rPr lang="en-US" altLang="zh-CN" sz="2400" dirty="0" smtClean="0"/>
              <a:t>6</a:t>
            </a:r>
            <a:r>
              <a:rPr lang="zh-CN" altLang="en-US" sz="2400" dirty="0" smtClean="0"/>
              <a:t>月</a:t>
            </a:r>
            <a:r>
              <a:rPr lang="en-US" altLang="zh-CN" sz="2400" dirty="0" smtClean="0"/>
              <a:t>18</a:t>
            </a:r>
            <a:r>
              <a:rPr lang="zh-CN" altLang="en-US" sz="2400" dirty="0" smtClean="0"/>
              <a:t>日</a:t>
            </a:r>
            <a:r>
              <a:rPr lang="zh-CN" altLang="en-US" sz="2400" dirty="0" smtClean="0"/>
              <a:t>，韩国共报告</a:t>
            </a:r>
            <a:r>
              <a:rPr lang="en-US" altLang="zh-CN" sz="2400" dirty="0" smtClean="0"/>
              <a:t>165</a:t>
            </a:r>
            <a:r>
              <a:rPr lang="zh-CN" altLang="en-US" sz="2400" dirty="0" smtClean="0"/>
              <a:t>例确诊病例，其中中国确诊</a:t>
            </a:r>
            <a:r>
              <a:rPr lang="en-US" altLang="zh-CN" sz="2400" dirty="0" smtClean="0"/>
              <a:t>1</a:t>
            </a:r>
            <a:r>
              <a:rPr lang="zh-CN" altLang="en-US" sz="2400" dirty="0" smtClean="0"/>
              <a:t>例</a:t>
            </a:r>
            <a:endParaRPr lang="en-US" altLang="zh-CN" sz="2400" dirty="0" smtClean="0"/>
          </a:p>
          <a:p>
            <a:pPr eaLnBrk="1" hangingPunct="1">
              <a:lnSpc>
                <a:spcPct val="150000"/>
              </a:lnSpc>
              <a:buFont typeface="Wingdings" pitchFamily="2" charset="2"/>
              <a:buChar char="l"/>
            </a:pPr>
            <a:r>
              <a:rPr lang="zh-CN" altLang="en-US" sz="2400" dirty="0" smtClean="0"/>
              <a:t>死亡</a:t>
            </a:r>
            <a:r>
              <a:rPr lang="en-US" altLang="zh-CN" sz="2400" dirty="0" smtClean="0"/>
              <a:t>23</a:t>
            </a:r>
            <a:r>
              <a:rPr lang="zh-CN" altLang="en-US" sz="2400" dirty="0" smtClean="0"/>
              <a:t>人，</a:t>
            </a:r>
            <a:r>
              <a:rPr lang="zh-CN" altLang="en-US" sz="2400" dirty="0" smtClean="0"/>
              <a:t>出院</a:t>
            </a:r>
            <a:r>
              <a:rPr lang="en-US" altLang="zh-CN" sz="2400" dirty="0" smtClean="0"/>
              <a:t>24</a:t>
            </a:r>
            <a:r>
              <a:rPr lang="zh-CN" altLang="en-US" sz="2400" dirty="0" smtClean="0"/>
              <a:t>人，住院</a:t>
            </a:r>
            <a:r>
              <a:rPr lang="zh-CN" altLang="en-US" sz="2400" dirty="0" smtClean="0"/>
              <a:t>治疗</a:t>
            </a:r>
            <a:r>
              <a:rPr lang="en-US" altLang="zh-CN" sz="2400" dirty="0" smtClean="0"/>
              <a:t>118</a:t>
            </a:r>
            <a:r>
              <a:rPr lang="zh-CN" altLang="en-US" sz="2400" dirty="0" smtClean="0"/>
              <a:t>例</a:t>
            </a:r>
            <a:endParaRPr lang="en-US" altLang="zh-CN" sz="2400" dirty="0" smtClean="0"/>
          </a:p>
          <a:p>
            <a:pPr eaLnBrk="1" hangingPunct="1">
              <a:lnSpc>
                <a:spcPct val="150000"/>
              </a:lnSpc>
              <a:buFont typeface="Wingdings" pitchFamily="2" charset="2"/>
              <a:buChar char="l"/>
            </a:pPr>
            <a:r>
              <a:rPr lang="zh-CN" altLang="zh-CN" sz="2400" dirty="0"/>
              <a:t>共有</a:t>
            </a:r>
            <a:r>
              <a:rPr lang="en-US" altLang="zh-CN" sz="2400" dirty="0"/>
              <a:t>4</a:t>
            </a:r>
            <a:r>
              <a:rPr lang="zh-CN" altLang="zh-CN" sz="2400" dirty="0"/>
              <a:t>个省份（首尔、京畿道、忠清南道、</a:t>
            </a:r>
            <a:r>
              <a:rPr lang="zh-CN" altLang="zh-CN" sz="2400" dirty="0" smtClean="0"/>
              <a:t>大田</a:t>
            </a:r>
            <a:r>
              <a:rPr lang="zh-CN" altLang="en-US" sz="2400" dirty="0" smtClean="0"/>
              <a:t>广域</a:t>
            </a:r>
            <a:r>
              <a:rPr lang="zh-CN" altLang="zh-CN" sz="2400" dirty="0" smtClean="0"/>
              <a:t>）</a:t>
            </a:r>
            <a:r>
              <a:rPr lang="en-US" altLang="zh-CN" sz="2400" dirty="0"/>
              <a:t>10</a:t>
            </a:r>
            <a:r>
              <a:rPr lang="zh-CN" altLang="zh-CN" sz="2400" dirty="0"/>
              <a:t>个区域的</a:t>
            </a:r>
            <a:r>
              <a:rPr lang="en-US" altLang="zh-CN" sz="2400" dirty="0"/>
              <a:t>15</a:t>
            </a:r>
            <a:r>
              <a:rPr lang="zh-CN" altLang="zh-CN" sz="2400" dirty="0"/>
              <a:t>家医院报告了确诊</a:t>
            </a:r>
            <a:r>
              <a:rPr lang="zh-CN" altLang="zh-CN" sz="2400" dirty="0" smtClean="0"/>
              <a:t>病例</a:t>
            </a:r>
            <a:endParaRPr lang="en-US" altLang="zh-CN" sz="2400" dirty="0" smtClean="0"/>
          </a:p>
          <a:p>
            <a:pPr marL="342900" lvl="1" indent="-342900" eaLnBrk="1" hangingPunct="1">
              <a:lnSpc>
                <a:spcPct val="150000"/>
              </a:lnSpc>
              <a:buFont typeface="Wingdings" pitchFamily="2" charset="2"/>
              <a:buChar char="l"/>
            </a:pPr>
            <a:r>
              <a:rPr lang="zh-CN" altLang="en-US" sz="2400" dirty="0">
                <a:cs typeface="+mn-cs"/>
              </a:rPr>
              <a:t>病例构成</a:t>
            </a:r>
            <a:endParaRPr lang="en-US" altLang="zh-CN" sz="2400" dirty="0">
              <a:cs typeface="+mn-cs"/>
            </a:endParaRPr>
          </a:p>
          <a:p>
            <a:pPr marL="742950" lvl="2" indent="-342900" eaLnBrk="1" hangingPunct="1">
              <a:lnSpc>
                <a:spcPct val="150000"/>
              </a:lnSpc>
            </a:pPr>
            <a:r>
              <a:rPr lang="zh-CN" altLang="zh-CN" sz="2000" dirty="0" smtClean="0">
                <a:cs typeface="+mn-cs"/>
              </a:rPr>
              <a:t>在</a:t>
            </a:r>
            <a:r>
              <a:rPr lang="zh-CN" altLang="zh-CN" sz="2000" dirty="0">
                <a:cs typeface="+mn-cs"/>
              </a:rPr>
              <a:t>医院就医的其它疾病患者</a:t>
            </a:r>
            <a:r>
              <a:rPr lang="en-US" altLang="zh-CN" sz="2000" dirty="0">
                <a:cs typeface="+mn-cs"/>
              </a:rPr>
              <a:t>77</a:t>
            </a:r>
            <a:r>
              <a:rPr lang="zh-CN" altLang="zh-CN" sz="2000" dirty="0">
                <a:cs typeface="+mn-cs"/>
              </a:rPr>
              <a:t>名（</a:t>
            </a:r>
            <a:r>
              <a:rPr lang="en-US" altLang="zh-CN" sz="2000" dirty="0">
                <a:cs typeface="+mn-cs"/>
              </a:rPr>
              <a:t>47%</a:t>
            </a:r>
            <a:r>
              <a:rPr lang="zh-CN" altLang="zh-CN" sz="2000" dirty="0">
                <a:cs typeface="+mn-cs"/>
              </a:rPr>
              <a:t>）</a:t>
            </a:r>
            <a:endParaRPr lang="en-US" altLang="zh-CN" sz="2000" dirty="0">
              <a:cs typeface="+mn-cs"/>
            </a:endParaRPr>
          </a:p>
          <a:p>
            <a:pPr marL="742950" lvl="2" indent="-342900" eaLnBrk="1" hangingPunct="1">
              <a:lnSpc>
                <a:spcPct val="150000"/>
              </a:lnSpc>
            </a:pPr>
            <a:r>
              <a:rPr lang="zh-CN" altLang="zh-CN" sz="2000" dirty="0">
                <a:cs typeface="+mn-cs"/>
              </a:rPr>
              <a:t>家属</a:t>
            </a:r>
            <a:r>
              <a:rPr lang="en-US" altLang="zh-CN" sz="2000" dirty="0">
                <a:cs typeface="+mn-cs"/>
              </a:rPr>
              <a:t>/</a:t>
            </a:r>
            <a:r>
              <a:rPr lang="zh-CN" altLang="zh-CN" sz="2000" dirty="0">
                <a:cs typeface="+mn-cs"/>
              </a:rPr>
              <a:t>探视者</a:t>
            </a:r>
            <a:r>
              <a:rPr lang="en-US" altLang="zh-CN" sz="2000" dirty="0">
                <a:cs typeface="+mn-cs"/>
              </a:rPr>
              <a:t>58</a:t>
            </a:r>
            <a:r>
              <a:rPr lang="zh-CN" altLang="zh-CN" sz="2000" dirty="0">
                <a:cs typeface="+mn-cs"/>
              </a:rPr>
              <a:t>名（</a:t>
            </a:r>
            <a:r>
              <a:rPr lang="en-US" altLang="zh-CN" sz="2000" dirty="0">
                <a:cs typeface="+mn-cs"/>
              </a:rPr>
              <a:t>36%</a:t>
            </a:r>
            <a:r>
              <a:rPr lang="zh-CN" altLang="zh-CN" sz="2000" dirty="0">
                <a:cs typeface="+mn-cs"/>
              </a:rPr>
              <a:t>）</a:t>
            </a:r>
            <a:endParaRPr lang="en-US" altLang="zh-CN" sz="2000" dirty="0">
              <a:cs typeface="+mn-cs"/>
            </a:endParaRPr>
          </a:p>
          <a:p>
            <a:pPr marL="742950" lvl="2" indent="-342900" eaLnBrk="1" hangingPunct="1">
              <a:lnSpc>
                <a:spcPct val="150000"/>
              </a:lnSpc>
            </a:pPr>
            <a:r>
              <a:rPr lang="zh-CN" altLang="zh-CN" sz="2000" dirty="0">
                <a:cs typeface="+mn-cs"/>
              </a:rPr>
              <a:t>医院工作人员</a:t>
            </a:r>
            <a:r>
              <a:rPr lang="en-US" altLang="zh-CN" sz="2000" dirty="0">
                <a:cs typeface="+mn-cs"/>
              </a:rPr>
              <a:t>30</a:t>
            </a:r>
            <a:r>
              <a:rPr lang="zh-CN" altLang="zh-CN" sz="2000" dirty="0">
                <a:cs typeface="+mn-cs"/>
              </a:rPr>
              <a:t>名（</a:t>
            </a:r>
            <a:r>
              <a:rPr lang="en-US" altLang="zh-CN" sz="2000" dirty="0">
                <a:cs typeface="+mn-cs"/>
              </a:rPr>
              <a:t>18%</a:t>
            </a:r>
            <a:r>
              <a:rPr lang="zh-CN" altLang="zh-CN" sz="2000" dirty="0" smtClean="0">
                <a:cs typeface="+mn-cs"/>
              </a:rPr>
              <a:t>）</a:t>
            </a:r>
            <a:endParaRPr lang="en-US" altLang="zh-CN" sz="2000" dirty="0" smtClean="0">
              <a:cs typeface="+mn-cs"/>
            </a:endParaRPr>
          </a:p>
          <a:p>
            <a:pPr marL="342900" lvl="1" indent="-342900" eaLnBrk="1" hangingPunct="1">
              <a:lnSpc>
                <a:spcPct val="150000"/>
              </a:lnSpc>
              <a:buFont typeface="Wingdings" pitchFamily="2" charset="2"/>
              <a:buChar char="l"/>
            </a:pPr>
            <a:r>
              <a:rPr lang="zh-CN" altLang="zh-CN" sz="2400" dirty="0">
                <a:cs typeface="+mn-cs"/>
              </a:rPr>
              <a:t>韩国共隔离</a:t>
            </a:r>
            <a:r>
              <a:rPr lang="en-US" altLang="zh-CN" sz="2400" dirty="0">
                <a:cs typeface="+mn-cs"/>
              </a:rPr>
              <a:t>6729</a:t>
            </a:r>
            <a:r>
              <a:rPr lang="zh-CN" altLang="zh-CN" sz="2400" dirty="0">
                <a:cs typeface="+mn-cs"/>
              </a:rPr>
              <a:t>名密切接触者，已有</a:t>
            </a:r>
            <a:r>
              <a:rPr lang="en-US" altLang="zh-CN" sz="2400" dirty="0">
                <a:cs typeface="+mn-cs"/>
              </a:rPr>
              <a:t>4492</a:t>
            </a:r>
            <a:r>
              <a:rPr lang="zh-CN" altLang="zh-CN" sz="2400" dirty="0">
                <a:cs typeface="+mn-cs"/>
              </a:rPr>
              <a:t>人完成</a:t>
            </a:r>
            <a:r>
              <a:rPr lang="en-US" altLang="zh-CN" sz="2400" dirty="0">
                <a:cs typeface="+mn-cs"/>
              </a:rPr>
              <a:t>14</a:t>
            </a:r>
            <a:r>
              <a:rPr lang="zh-CN" altLang="zh-CN" sz="2400" dirty="0">
                <a:cs typeface="+mn-cs"/>
              </a:rPr>
              <a:t>天医学观察。</a:t>
            </a:r>
            <a:endParaRPr lang="en-US" altLang="zh-CN" sz="2400" dirty="0">
              <a:cs typeface="+mn-cs"/>
            </a:endParaRPr>
          </a:p>
          <a:p>
            <a:pPr eaLnBrk="1" hangingPunct="1">
              <a:lnSpc>
                <a:spcPct val="150000"/>
              </a:lnSpc>
              <a:buFont typeface="Wingdings" pitchFamily="2" charset="2"/>
              <a:buChar char="l"/>
            </a:pPr>
            <a:endParaRPr lang="en-US" altLang="zh-CN" sz="2400" dirty="0" smtClean="0"/>
          </a:p>
          <a:p>
            <a:pPr eaLnBrk="1" hangingPunct="1">
              <a:lnSpc>
                <a:spcPct val="150000"/>
              </a:lnSpc>
              <a:buFont typeface="Wingdings" pitchFamily="2" charset="2"/>
              <a:buChar char="l"/>
            </a:pPr>
            <a:endParaRPr lang="en-US" altLang="zh-CN" sz="2400" dirty="0" smtClean="0"/>
          </a:p>
          <a:p>
            <a:pPr eaLnBrk="1" hangingPunct="1"/>
            <a:endParaRPr lang="zh-CN"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title"/>
          </p:nvPr>
        </p:nvSpPr>
        <p:spPr bwMode="auto">
          <a:xfrm>
            <a:off x="539750" y="274638"/>
            <a:ext cx="972185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zh-CN" altLang="en-US" sz="3600" b="1" smtClean="0">
                <a:latin typeface="黑体" pitchFamily="49" charset="-122"/>
                <a:ea typeface="黑体" pitchFamily="49" charset="-122"/>
              </a:rPr>
              <a:t>提  纲</a:t>
            </a:r>
          </a:p>
        </p:txBody>
      </p:sp>
      <p:sp>
        <p:nvSpPr>
          <p:cNvPr id="4099" name="内容占位符 2"/>
          <p:cNvSpPr>
            <a:spLocks noGrp="1"/>
          </p:cNvSpPr>
          <p:nvPr>
            <p:ph idx="1"/>
          </p:nvPr>
        </p:nvSpPr>
        <p:spPr bwMode="auto">
          <a:xfrm>
            <a:off x="1400175" y="1600200"/>
            <a:ext cx="886142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150000"/>
              </a:lnSpc>
            </a:pPr>
            <a:r>
              <a:rPr lang="en-US" altLang="zh-CN" sz="2800" dirty="0" smtClean="0">
                <a:latin typeface="华文细黑" pitchFamily="2" charset="-122"/>
                <a:ea typeface="华文细黑" pitchFamily="2" charset="-122"/>
              </a:rPr>
              <a:t>MERS</a:t>
            </a:r>
            <a:r>
              <a:rPr lang="zh-CN" altLang="en-US" sz="2800" dirty="0" smtClean="0">
                <a:latin typeface="华文细黑" pitchFamily="2" charset="-122"/>
                <a:ea typeface="华文细黑" pitchFamily="2" charset="-122"/>
              </a:rPr>
              <a:t>基本知识</a:t>
            </a:r>
            <a:endParaRPr lang="en-US" altLang="zh-CN" sz="2800" dirty="0" smtClean="0">
              <a:latin typeface="华文细黑" pitchFamily="2" charset="-122"/>
              <a:ea typeface="华文细黑" pitchFamily="2" charset="-122"/>
            </a:endParaRPr>
          </a:p>
          <a:p>
            <a:pPr eaLnBrk="1" hangingPunct="1">
              <a:lnSpc>
                <a:spcPct val="150000"/>
              </a:lnSpc>
            </a:pPr>
            <a:r>
              <a:rPr lang="zh-CN" altLang="en-US" sz="2800" dirty="0" smtClean="0">
                <a:latin typeface="华文细黑" pitchFamily="2" charset="-122"/>
                <a:ea typeface="华文细黑" pitchFamily="2" charset="-122"/>
              </a:rPr>
              <a:t>全球最新疫情信息</a:t>
            </a:r>
            <a:endParaRPr lang="en-US" altLang="zh-CN" sz="2800" dirty="0" smtClean="0">
              <a:latin typeface="华文细黑" pitchFamily="2" charset="-122"/>
              <a:ea typeface="华文细黑" pitchFamily="2" charset="-122"/>
            </a:endParaRPr>
          </a:p>
          <a:p>
            <a:pPr eaLnBrk="1" hangingPunct="1">
              <a:lnSpc>
                <a:spcPct val="150000"/>
              </a:lnSpc>
            </a:pPr>
            <a:r>
              <a:rPr lang="zh-CN" altLang="en-US" sz="2800" dirty="0" smtClean="0">
                <a:latin typeface="华文细黑" pitchFamily="2" charset="-122"/>
                <a:ea typeface="华文细黑" pitchFamily="2" charset="-122"/>
              </a:rPr>
              <a:t>韩国疫情进展</a:t>
            </a:r>
            <a:endParaRPr lang="en-US" altLang="zh-CN" sz="2800" dirty="0" smtClean="0">
              <a:latin typeface="华文细黑" pitchFamily="2" charset="-122"/>
              <a:ea typeface="华文细黑" pitchFamily="2" charset="-122"/>
            </a:endParaRPr>
          </a:p>
          <a:p>
            <a:pPr eaLnBrk="1" hangingPunct="1">
              <a:lnSpc>
                <a:spcPct val="150000"/>
              </a:lnSpc>
            </a:pPr>
            <a:r>
              <a:rPr lang="zh-CN" altLang="en-US" sz="2800" dirty="0" smtClean="0">
                <a:latin typeface="华文细黑" pitchFamily="2" charset="-122"/>
                <a:ea typeface="华文细黑" pitchFamily="2" charset="-122"/>
              </a:rPr>
              <a:t>韩国</a:t>
            </a:r>
            <a:r>
              <a:rPr lang="en-US" altLang="zh-CN" sz="2800" dirty="0" smtClean="0">
                <a:latin typeface="华文细黑" pitchFamily="2" charset="-122"/>
                <a:ea typeface="华文细黑" pitchFamily="2" charset="-122"/>
              </a:rPr>
              <a:t>-WHO</a:t>
            </a:r>
            <a:r>
              <a:rPr lang="zh-CN" altLang="en-US" sz="2800" dirty="0" smtClean="0">
                <a:latin typeface="华文细黑" pitchFamily="2" charset="-122"/>
                <a:ea typeface="华文细黑" pitchFamily="2" charset="-122"/>
              </a:rPr>
              <a:t>联合考察团结论</a:t>
            </a:r>
            <a:r>
              <a:rPr lang="zh-CN" altLang="en-US" sz="2800" dirty="0">
                <a:latin typeface="华文细黑" pitchFamily="2" charset="-122"/>
                <a:ea typeface="华文细黑" pitchFamily="2" charset="-122"/>
              </a:rPr>
              <a:t>和</a:t>
            </a:r>
            <a:r>
              <a:rPr lang="zh-CN" altLang="en-US" sz="2800" dirty="0" smtClean="0">
                <a:latin typeface="华文细黑" pitchFamily="2" charset="-122"/>
                <a:ea typeface="华文细黑" pitchFamily="2" charset="-122"/>
              </a:rPr>
              <a:t>建议</a:t>
            </a:r>
            <a:endParaRPr lang="en-US" altLang="zh-CN" sz="2800" dirty="0" smtClean="0">
              <a:latin typeface="华文细黑" pitchFamily="2" charset="-122"/>
              <a:ea typeface="华文细黑" pitchFamily="2"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1"/>
          <p:cNvSpPr>
            <a:spLocks noGrp="1"/>
          </p:cNvSpPr>
          <p:nvPr>
            <p:ph type="title"/>
          </p:nvPr>
        </p:nvSpPr>
        <p:spPr bwMode="auto">
          <a:xfrm>
            <a:off x="539750" y="274638"/>
            <a:ext cx="972185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zh-CN" altLang="en-US" sz="4000" dirty="0" smtClean="0">
                <a:latin typeface="黑体" pitchFamily="49" charset="-122"/>
                <a:ea typeface="黑体" pitchFamily="49" charset="-122"/>
              </a:rPr>
              <a:t>病例传播代数</a:t>
            </a:r>
            <a:endParaRPr lang="zh-CN" altLang="en-US" sz="4000" dirty="0" smtClean="0"/>
          </a:p>
        </p:txBody>
      </p:sp>
      <p:sp>
        <p:nvSpPr>
          <p:cNvPr id="21507" name="内容占位符 2"/>
          <p:cNvSpPr>
            <a:spLocks noGrp="1"/>
          </p:cNvSpPr>
          <p:nvPr>
            <p:ph idx="1"/>
          </p:nvPr>
        </p:nvSpPr>
        <p:spPr bwMode="auto">
          <a:xfrm>
            <a:off x="576263" y="1208088"/>
            <a:ext cx="9721850" cy="5316537"/>
          </a:xfrm>
          <a:ln>
            <a:miter lim="800000"/>
            <a:headEnd/>
            <a:tailEnd/>
          </a:ln>
        </p:spPr>
        <p:txBody>
          <a:bodyPr vert="horz" wrap="square" lIns="91440" tIns="45720" rIns="91440" bIns="45720" numCol="1" anchor="t" anchorCtr="0" compatLnSpc="1">
            <a:prstTxWarp prst="textNoShape">
              <a:avLst/>
            </a:prstTxWarp>
            <a:normAutofit/>
          </a:bodyPr>
          <a:lstStyle/>
          <a:p>
            <a:pPr eaLnBrk="1" hangingPunct="1">
              <a:lnSpc>
                <a:spcPct val="150000"/>
              </a:lnSpc>
              <a:defRPr/>
            </a:pPr>
            <a:r>
              <a:rPr lang="zh-CN" altLang="en-US" sz="2800" dirty="0" smtClean="0"/>
              <a:t>二代病例</a:t>
            </a:r>
            <a:r>
              <a:rPr lang="en-US" altLang="zh-CN" sz="2800" dirty="0" smtClean="0"/>
              <a:t>30</a:t>
            </a:r>
            <a:r>
              <a:rPr lang="zh-CN" altLang="en-US" sz="2800" dirty="0" smtClean="0"/>
              <a:t>例（包括中国输入病例）</a:t>
            </a:r>
            <a:endParaRPr lang="en-US" altLang="zh-CN" sz="2800" dirty="0" smtClean="0"/>
          </a:p>
          <a:p>
            <a:pPr eaLnBrk="1" hangingPunct="1">
              <a:lnSpc>
                <a:spcPct val="150000"/>
              </a:lnSpc>
              <a:defRPr/>
            </a:pPr>
            <a:r>
              <a:rPr lang="zh-CN" altLang="en-US" sz="2800" dirty="0" smtClean="0"/>
              <a:t>三代病例</a:t>
            </a:r>
            <a:r>
              <a:rPr lang="en-US" altLang="zh-CN" sz="2800" dirty="0" smtClean="0"/>
              <a:t>122</a:t>
            </a:r>
            <a:r>
              <a:rPr lang="zh-CN" altLang="en-US" sz="2800" dirty="0" smtClean="0"/>
              <a:t>例</a:t>
            </a:r>
            <a:endParaRPr lang="en-US" altLang="zh-CN" sz="2800" dirty="0" smtClean="0"/>
          </a:p>
          <a:p>
            <a:pPr eaLnBrk="1" hangingPunct="1">
              <a:lnSpc>
                <a:spcPct val="150000"/>
              </a:lnSpc>
              <a:defRPr/>
            </a:pPr>
            <a:r>
              <a:rPr lang="zh-CN" altLang="en-US" sz="2800" dirty="0" smtClean="0"/>
              <a:t>四代病例</a:t>
            </a:r>
            <a:r>
              <a:rPr lang="en-US" altLang="zh-CN" sz="2800" dirty="0" smtClean="0"/>
              <a:t>10</a:t>
            </a:r>
            <a:r>
              <a:rPr lang="zh-CN" altLang="en-US" sz="2800" dirty="0" smtClean="0"/>
              <a:t>例</a:t>
            </a:r>
            <a:endParaRPr lang="en-US" altLang="zh-CN" sz="2800" dirty="0" smtClean="0"/>
          </a:p>
          <a:p>
            <a:pPr eaLnBrk="1" hangingPunct="1">
              <a:lnSpc>
                <a:spcPct val="150000"/>
              </a:lnSpc>
              <a:defRPr/>
            </a:pPr>
            <a:r>
              <a:rPr lang="en-US" altLang="zh-CN" sz="2800" dirty="0" smtClean="0"/>
              <a:t>2</a:t>
            </a:r>
            <a:r>
              <a:rPr lang="zh-CN" altLang="en-US" sz="2800" dirty="0" smtClean="0"/>
              <a:t>例病例</a:t>
            </a:r>
            <a:r>
              <a:rPr lang="zh-CN" altLang="zh-CN" sz="2800" dirty="0" smtClean="0"/>
              <a:t>感染来源及代数不详</a:t>
            </a:r>
            <a:endParaRPr lang="en-US" altLang="zh-CN" sz="2800" dirty="0" smtClean="0"/>
          </a:p>
          <a:p>
            <a:pPr eaLnBrk="1" hangingPunct="1">
              <a:lnSpc>
                <a:spcPct val="150000"/>
              </a:lnSpc>
              <a:defRPr/>
            </a:pPr>
            <a:r>
              <a:rPr lang="zh-CN" altLang="en-US" sz="2800" dirty="0" smtClean="0"/>
              <a:t>尽管目前韩国的疑似病例定义包括了有中东旅行史的病例，但截至目前，韩国所有的确诊病例都和指示病例有流行病学关联</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标题 1"/>
          <p:cNvSpPr>
            <a:spLocks noGrp="1"/>
          </p:cNvSpPr>
          <p:nvPr>
            <p:ph type="title"/>
          </p:nvPr>
        </p:nvSpPr>
        <p:spPr bwMode="auto">
          <a:xfrm>
            <a:off x="539750" y="274638"/>
            <a:ext cx="972185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zh-CN" altLang="en-US" sz="3600" dirty="0" smtClean="0">
                <a:latin typeface="黑体" panose="02010609060101010101" pitchFamily="49" charset="-122"/>
                <a:ea typeface="黑体" panose="02010609060101010101" pitchFamily="49" charset="-122"/>
              </a:rPr>
              <a:t>韩国</a:t>
            </a:r>
            <a:r>
              <a:rPr lang="en-US" altLang="zh-CN" sz="3600" dirty="0" smtClean="0">
                <a:latin typeface="黑体" panose="02010609060101010101" pitchFamily="49" charset="-122"/>
                <a:ea typeface="黑体" panose="02010609060101010101" pitchFamily="49" charset="-122"/>
              </a:rPr>
              <a:t>MERS</a:t>
            </a:r>
            <a:r>
              <a:rPr lang="zh-CN" altLang="en-US" sz="3600" dirty="0" smtClean="0">
                <a:latin typeface="黑体" panose="02010609060101010101" pitchFamily="49" charset="-122"/>
                <a:ea typeface="黑体" panose="02010609060101010101" pitchFamily="49" charset="-122"/>
              </a:rPr>
              <a:t>确诊病例发病曲线</a:t>
            </a:r>
            <a:r>
              <a:rPr lang="en-US" altLang="zh-CN" sz="3600" dirty="0" smtClean="0">
                <a:latin typeface="黑体" panose="02010609060101010101" pitchFamily="49" charset="-122"/>
                <a:ea typeface="黑体" panose="02010609060101010101" pitchFamily="49" charset="-122"/>
              </a:rPr>
              <a:t/>
            </a:r>
            <a:br>
              <a:rPr lang="en-US" altLang="zh-CN" sz="3600" dirty="0" smtClean="0">
                <a:latin typeface="黑体" panose="02010609060101010101" pitchFamily="49" charset="-122"/>
                <a:ea typeface="黑体" panose="02010609060101010101" pitchFamily="49" charset="-122"/>
              </a:rPr>
            </a:br>
            <a:r>
              <a:rPr lang="zh-CN" altLang="en-US" sz="2400" dirty="0" smtClean="0">
                <a:latin typeface="黑体" panose="02010609060101010101" pitchFamily="49" charset="-122"/>
                <a:ea typeface="黑体" panose="02010609060101010101" pitchFamily="49" charset="-122"/>
              </a:rPr>
              <a:t>（按就诊医院，</a:t>
            </a:r>
            <a:r>
              <a:rPr lang="en-US" altLang="zh-CN" sz="2400" dirty="0" smtClean="0">
                <a:latin typeface="黑体" panose="02010609060101010101" pitchFamily="49" charset="-122"/>
                <a:ea typeface="黑体" panose="02010609060101010101" pitchFamily="49" charset="-122"/>
              </a:rPr>
              <a:t>N=155</a:t>
            </a:r>
            <a:r>
              <a:rPr lang="zh-CN" altLang="en-US" sz="2400" dirty="0" smtClean="0">
                <a:latin typeface="黑体" panose="02010609060101010101" pitchFamily="49" charset="-122"/>
                <a:ea typeface="黑体" panose="02010609060101010101" pitchFamily="49" charset="-122"/>
              </a:rPr>
              <a:t>）</a:t>
            </a:r>
          </a:p>
        </p:txBody>
      </p:sp>
      <p:sp>
        <p:nvSpPr>
          <p:cNvPr id="23555" name="内容占位符 2"/>
          <p:cNvSpPr>
            <a:spLocks noGrp="1"/>
          </p:cNvSpPr>
          <p:nvPr>
            <p:ph idx="1"/>
          </p:nvPr>
        </p:nvSpPr>
        <p:spPr bwMode="auto">
          <a:xfrm>
            <a:off x="539750" y="1600200"/>
            <a:ext cx="9721850"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endParaRPr lang="en-US" altLang="zh-CN" dirty="0" smtClean="0"/>
          </a:p>
          <a:p>
            <a:pPr eaLnBrk="1" hangingPunct="1"/>
            <a:endParaRPr lang="en-US" altLang="zh-CN" dirty="0" smtClean="0"/>
          </a:p>
          <a:p>
            <a:pPr eaLnBrk="1" hangingPunct="1"/>
            <a:endParaRPr lang="zh-CN" altLang="en-US" dirty="0" smtClean="0"/>
          </a:p>
        </p:txBody>
      </p:sp>
      <p:pic>
        <p:nvPicPr>
          <p:cNvPr id="2355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455" y="1484784"/>
            <a:ext cx="9785350"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1"/>
          <p:cNvSpPr>
            <a:spLocks noGrp="1"/>
          </p:cNvSpPr>
          <p:nvPr>
            <p:ph type="title"/>
          </p:nvPr>
        </p:nvSpPr>
        <p:spPr bwMode="auto">
          <a:xfrm>
            <a:off x="504825" y="2204864"/>
            <a:ext cx="9720263"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zh-CN" altLang="zh-CN" dirty="0" smtClean="0">
                <a:latin typeface="黑体" panose="02010609060101010101" pitchFamily="49" charset="-122"/>
                <a:ea typeface="黑体" panose="02010609060101010101" pitchFamily="49" charset="-122"/>
              </a:rPr>
              <a:t>世界卫生组织</a:t>
            </a:r>
            <a:r>
              <a:rPr lang="en-US" altLang="zh-CN" dirty="0" smtClean="0">
                <a:latin typeface="黑体" panose="02010609060101010101" pitchFamily="49" charset="-122"/>
                <a:ea typeface="黑体" panose="02010609060101010101" pitchFamily="49" charset="-122"/>
              </a:rPr>
              <a:t>-</a:t>
            </a:r>
            <a:r>
              <a:rPr lang="zh-CN" altLang="zh-CN" dirty="0" smtClean="0">
                <a:latin typeface="黑体" panose="02010609060101010101" pitchFamily="49" charset="-122"/>
                <a:ea typeface="黑体" panose="02010609060101010101" pitchFamily="49" charset="-122"/>
              </a:rPr>
              <a:t>韩国联合考察团</a:t>
            </a:r>
            <a:r>
              <a:rPr lang="en-US" altLang="zh-CN" dirty="0" smtClean="0">
                <a:latin typeface="黑体" panose="02010609060101010101" pitchFamily="49" charset="-122"/>
                <a:ea typeface="黑体" panose="02010609060101010101" pitchFamily="49" charset="-122"/>
              </a:rPr>
              <a:t/>
            </a:r>
            <a:br>
              <a:rPr lang="en-US" altLang="zh-CN" dirty="0" smtClean="0">
                <a:latin typeface="黑体" panose="02010609060101010101" pitchFamily="49" charset="-122"/>
                <a:ea typeface="黑体" panose="02010609060101010101" pitchFamily="49" charset="-122"/>
              </a:rPr>
            </a:br>
            <a:r>
              <a:rPr lang="zh-CN" altLang="zh-CN" dirty="0" smtClean="0">
                <a:latin typeface="黑体" panose="02010609060101010101" pitchFamily="49" charset="-122"/>
                <a:ea typeface="黑体" panose="02010609060101010101" pitchFamily="49" charset="-122"/>
              </a:rPr>
              <a:t>结论</a:t>
            </a:r>
            <a:r>
              <a:rPr lang="zh-CN" altLang="en-US" dirty="0" smtClean="0">
                <a:latin typeface="黑体" panose="02010609060101010101" pitchFamily="49" charset="-122"/>
                <a:ea typeface="黑体" panose="02010609060101010101" pitchFamily="49" charset="-122"/>
              </a:rPr>
              <a:t>和对韩国政府的建议</a:t>
            </a:r>
            <a:endParaRPr lang="zh-CN" altLang="en-US" dirty="0" smtClean="0">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3600" dirty="0" smtClean="0">
                <a:latin typeface="黑体" panose="02010609060101010101" pitchFamily="49" charset="-122"/>
                <a:ea typeface="黑体" panose="02010609060101010101" pitchFamily="49" charset="-122"/>
              </a:rPr>
              <a:t>考察</a:t>
            </a:r>
            <a:r>
              <a:rPr lang="zh-CN" altLang="zh-CN" sz="3600" dirty="0" smtClean="0">
                <a:latin typeface="黑体" panose="02010609060101010101" pitchFamily="49" charset="-122"/>
                <a:ea typeface="黑体" panose="02010609060101010101" pitchFamily="49" charset="-122"/>
              </a:rPr>
              <a:t>结论</a:t>
            </a:r>
            <a:r>
              <a:rPr lang="en-US" altLang="zh-CN" sz="3600" dirty="0" smtClean="0">
                <a:latin typeface="黑体" panose="02010609060101010101" pitchFamily="49" charset="-122"/>
                <a:ea typeface="黑体" panose="02010609060101010101" pitchFamily="49" charset="-122"/>
              </a:rPr>
              <a:t>-1</a:t>
            </a:r>
            <a:endParaRPr lang="zh-CN" altLang="en-US" sz="3600"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lstStyle/>
          <a:p>
            <a:pPr>
              <a:lnSpc>
                <a:spcPct val="150000"/>
              </a:lnSpc>
            </a:pPr>
            <a:r>
              <a:rPr lang="zh-CN" altLang="zh-CN" sz="2800" dirty="0"/>
              <a:t>此次暴发源于中东旅行归来的单个病例，通过院内感染和病例的活动扩散。</a:t>
            </a:r>
          </a:p>
          <a:p>
            <a:pPr>
              <a:lnSpc>
                <a:spcPct val="150000"/>
              </a:lnSpc>
            </a:pPr>
            <a:r>
              <a:rPr lang="zh-CN" altLang="zh-CN" sz="2800" dirty="0" smtClean="0"/>
              <a:t>病例</a:t>
            </a:r>
            <a:r>
              <a:rPr lang="zh-CN" altLang="zh-CN" sz="2800" dirty="0"/>
              <a:t>仍在持续报告，但有下降趋势，可能与强有力的密切接触者追踪、医学观察和隔离措施有关。扩大的实验室检测有利于这些措施的实施。但是，仍需几周来确定措施的效果，以判断疫情是否已完全被控制。</a:t>
            </a:r>
            <a:endParaRPr lang="zh-CN" altLang="en-US" sz="2800" dirty="0"/>
          </a:p>
        </p:txBody>
      </p:sp>
    </p:spTree>
    <p:extLst>
      <p:ext uri="{BB962C8B-B14F-4D97-AF65-F5344CB8AC3E}">
        <p14:creationId xmlns:p14="http://schemas.microsoft.com/office/powerpoint/2010/main" val="37352733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lnSpc>
                <a:spcPct val="120000"/>
              </a:lnSpc>
            </a:pPr>
            <a:r>
              <a:rPr lang="zh-CN" altLang="zh-CN" sz="2800" dirty="0"/>
              <a:t>韩国的</a:t>
            </a:r>
            <a:r>
              <a:rPr lang="en-US" altLang="zh-CN" sz="2800" dirty="0"/>
              <a:t>MERS</a:t>
            </a:r>
            <a:r>
              <a:rPr lang="zh-CN" altLang="zh-CN" sz="2800" dirty="0"/>
              <a:t>传播模式和中东地区以前的暴发类似，病毒没有发生导致传播能力加强的变化，造成比预期严重的传播原因可能和下列因素有关：</a:t>
            </a:r>
          </a:p>
          <a:p>
            <a:pPr lvl="1">
              <a:lnSpc>
                <a:spcPct val="120000"/>
              </a:lnSpc>
            </a:pPr>
            <a:r>
              <a:rPr lang="zh-CN" altLang="zh-CN" sz="2400" dirty="0" smtClean="0"/>
              <a:t>大部分</a:t>
            </a:r>
            <a:r>
              <a:rPr lang="zh-CN" altLang="zh-CN" sz="2400" dirty="0"/>
              <a:t>医务人员对</a:t>
            </a:r>
            <a:r>
              <a:rPr lang="en-US" altLang="zh-CN" sz="2400" dirty="0"/>
              <a:t>MERS</a:t>
            </a:r>
            <a:r>
              <a:rPr lang="zh-CN" altLang="zh-CN" sz="2400" dirty="0"/>
              <a:t>不熟悉，且没有做好应对</a:t>
            </a:r>
            <a:r>
              <a:rPr lang="zh-CN" altLang="zh-CN" sz="2400" dirty="0" smtClean="0"/>
              <a:t>准备</a:t>
            </a:r>
            <a:endParaRPr lang="zh-CN" altLang="zh-CN" sz="2400" dirty="0"/>
          </a:p>
          <a:p>
            <a:pPr lvl="1">
              <a:lnSpc>
                <a:spcPct val="120000"/>
              </a:lnSpc>
            </a:pPr>
            <a:r>
              <a:rPr lang="zh-CN" altLang="zh-CN" sz="2400" dirty="0" smtClean="0"/>
              <a:t>感染</a:t>
            </a:r>
            <a:r>
              <a:rPr lang="zh-CN" altLang="zh-CN" sz="2400" dirty="0"/>
              <a:t>预防和控制措施不理想。</a:t>
            </a:r>
          </a:p>
          <a:p>
            <a:pPr lvl="1">
              <a:lnSpc>
                <a:spcPct val="120000"/>
              </a:lnSpc>
            </a:pPr>
            <a:r>
              <a:rPr lang="zh-CN" altLang="zh-CN" sz="2400" dirty="0" smtClean="0"/>
              <a:t>急诊室</a:t>
            </a:r>
            <a:r>
              <a:rPr lang="zh-CN" altLang="zh-CN" sz="2400" dirty="0"/>
              <a:t>和病房过于拥挤，促进了院内感染的发生和</a:t>
            </a:r>
            <a:r>
              <a:rPr lang="zh-CN" altLang="zh-CN" sz="2400" dirty="0" smtClean="0"/>
              <a:t>发展</a:t>
            </a:r>
            <a:endParaRPr lang="zh-CN" altLang="zh-CN" sz="2400" dirty="0"/>
          </a:p>
          <a:p>
            <a:pPr lvl="1">
              <a:lnSpc>
                <a:spcPct val="120000"/>
              </a:lnSpc>
            </a:pPr>
            <a:r>
              <a:rPr lang="zh-CN" altLang="zh-CN" sz="2400" dirty="0" smtClean="0"/>
              <a:t>韩国</a:t>
            </a:r>
            <a:r>
              <a:rPr lang="zh-CN" altLang="zh-CN" sz="2400" dirty="0"/>
              <a:t>人“购物式就医”的习惯</a:t>
            </a:r>
            <a:r>
              <a:rPr lang="en-US" altLang="zh-CN" sz="2400" dirty="0"/>
              <a:t>,</a:t>
            </a:r>
            <a:r>
              <a:rPr lang="zh-CN" altLang="zh-CN" sz="2400" dirty="0"/>
              <a:t>即每次生病后要到多个医疗机构就诊</a:t>
            </a:r>
            <a:r>
              <a:rPr lang="zh-CN" altLang="zh-CN" sz="2400" dirty="0" smtClean="0"/>
              <a:t>。</a:t>
            </a:r>
            <a:endParaRPr lang="en-US" altLang="zh-CN" sz="2400" dirty="0" smtClean="0"/>
          </a:p>
          <a:p>
            <a:pPr lvl="1">
              <a:lnSpc>
                <a:spcPct val="120000"/>
              </a:lnSpc>
            </a:pPr>
            <a:r>
              <a:rPr lang="zh-CN" altLang="zh-CN" sz="2400" dirty="0" smtClean="0"/>
              <a:t>亲朋好友</a:t>
            </a:r>
            <a:r>
              <a:rPr lang="zh-CN" altLang="zh-CN" sz="2400" dirty="0"/>
              <a:t>到医疗机构陪护、探视病人的习俗</a:t>
            </a:r>
            <a:r>
              <a:rPr lang="zh-CN" altLang="zh-CN" sz="2400" dirty="0" smtClean="0"/>
              <a:t>。</a:t>
            </a:r>
            <a:endParaRPr lang="zh-CN" altLang="en-US" sz="2400" dirty="0"/>
          </a:p>
        </p:txBody>
      </p:sp>
      <p:sp>
        <p:nvSpPr>
          <p:cNvPr id="4" name="标题 1"/>
          <p:cNvSpPr>
            <a:spLocks noGrp="1"/>
          </p:cNvSpPr>
          <p:nvPr>
            <p:ph type="title"/>
          </p:nvPr>
        </p:nvSpPr>
        <p:spPr/>
        <p:txBody>
          <a:bodyPr/>
          <a:lstStyle/>
          <a:p>
            <a:r>
              <a:rPr lang="zh-CN" altLang="en-US" sz="3600" dirty="0" smtClean="0">
                <a:latin typeface="黑体" panose="02010609060101010101" pitchFamily="49" charset="-122"/>
                <a:ea typeface="黑体" panose="02010609060101010101" pitchFamily="49" charset="-122"/>
              </a:rPr>
              <a:t>考察</a:t>
            </a:r>
            <a:r>
              <a:rPr lang="zh-CN" altLang="zh-CN" sz="3600" dirty="0" smtClean="0">
                <a:latin typeface="黑体" panose="02010609060101010101" pitchFamily="49" charset="-122"/>
                <a:ea typeface="黑体" panose="02010609060101010101" pitchFamily="49" charset="-122"/>
              </a:rPr>
              <a:t>结论</a:t>
            </a:r>
            <a:r>
              <a:rPr lang="en-US" altLang="zh-CN" sz="3600" dirty="0" smtClean="0">
                <a:latin typeface="黑体" panose="02010609060101010101" pitchFamily="49" charset="-122"/>
                <a:ea typeface="黑体" panose="02010609060101010101" pitchFamily="49" charset="-122"/>
              </a:rPr>
              <a:t>-2</a:t>
            </a:r>
            <a:endParaRPr lang="zh-CN" altLang="en-US" sz="36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42162990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40068" y="1412776"/>
            <a:ext cx="9721215" cy="4525963"/>
          </a:xfrm>
        </p:spPr>
        <p:txBody>
          <a:bodyPr/>
          <a:lstStyle/>
          <a:p>
            <a:r>
              <a:rPr lang="zh-CN" altLang="zh-CN" sz="2800" dirty="0" smtClean="0"/>
              <a:t>病例</a:t>
            </a:r>
            <a:r>
              <a:rPr lang="zh-CN" altLang="zh-CN" sz="2800" dirty="0"/>
              <a:t>数的迅速增加导致了疾病更容易传播的很多推测，目前为止要做出确定结论还为时过早，但目前可以观察</a:t>
            </a:r>
            <a:r>
              <a:rPr lang="zh-CN" altLang="zh-CN" sz="2800" dirty="0" smtClean="0"/>
              <a:t>得出</a:t>
            </a:r>
            <a:endParaRPr lang="zh-CN" altLang="zh-CN" sz="2800" dirty="0"/>
          </a:p>
          <a:p>
            <a:pPr lvl="1"/>
            <a:r>
              <a:rPr lang="zh-CN" altLang="zh-CN" sz="2400" dirty="0" smtClean="0"/>
              <a:t>尚</a:t>
            </a:r>
            <a:r>
              <a:rPr lang="zh-CN" altLang="zh-CN" sz="2400" dirty="0"/>
              <a:t>无很强的证据表明，病毒已经变得更易于传播。</a:t>
            </a:r>
          </a:p>
          <a:p>
            <a:pPr lvl="1"/>
            <a:r>
              <a:rPr lang="zh-CN" altLang="zh-CN" sz="2400" dirty="0" smtClean="0"/>
              <a:t>此次</a:t>
            </a:r>
            <a:r>
              <a:rPr lang="zh-CN" altLang="zh-CN" sz="2400" dirty="0"/>
              <a:t>暴发的流行病学特点类似于中东地区与医院相关的</a:t>
            </a:r>
            <a:r>
              <a:rPr lang="en-US" altLang="zh-CN" sz="2400" dirty="0"/>
              <a:t>MERS</a:t>
            </a:r>
            <a:r>
              <a:rPr lang="zh-CN" altLang="zh-CN" sz="2400" dirty="0"/>
              <a:t>暴发，但是，此次考察未能明确，环境污染、通风条件不良或者其他因素是否也影响了暴发的发生。迫切需要在后续的调查中回答这些问题。</a:t>
            </a:r>
          </a:p>
          <a:p>
            <a:r>
              <a:rPr lang="zh-CN" altLang="zh-CN" sz="2800" dirty="0" smtClean="0"/>
              <a:t>尽管</a:t>
            </a:r>
            <a:r>
              <a:rPr lang="zh-CN" altLang="zh-CN" sz="2800" dirty="0"/>
              <a:t>目前为止尚无证据表明，韩国发生了持续的社区传播，但仍需持续监测。由于此次暴发规模大且复杂，预期会有更多病例出现，政府应继续采取强有力的疾病控制、监测和预防措施，直到疫情完全结束。</a:t>
            </a:r>
            <a:endParaRPr lang="zh-CN" altLang="en-US" sz="2800" dirty="0"/>
          </a:p>
        </p:txBody>
      </p:sp>
      <p:sp>
        <p:nvSpPr>
          <p:cNvPr id="4" name="标题 1"/>
          <p:cNvSpPr>
            <a:spLocks noGrp="1"/>
          </p:cNvSpPr>
          <p:nvPr>
            <p:ph type="title"/>
          </p:nvPr>
        </p:nvSpPr>
        <p:spPr/>
        <p:txBody>
          <a:bodyPr/>
          <a:lstStyle/>
          <a:p>
            <a:r>
              <a:rPr lang="zh-CN" altLang="en-US" sz="3600" dirty="0" smtClean="0">
                <a:latin typeface="黑体" panose="02010609060101010101" pitchFamily="49" charset="-122"/>
                <a:ea typeface="黑体" panose="02010609060101010101" pitchFamily="49" charset="-122"/>
              </a:rPr>
              <a:t>考察</a:t>
            </a:r>
            <a:r>
              <a:rPr lang="zh-CN" altLang="zh-CN" sz="3600" dirty="0" smtClean="0">
                <a:latin typeface="黑体" panose="02010609060101010101" pitchFamily="49" charset="-122"/>
                <a:ea typeface="黑体" panose="02010609060101010101" pitchFamily="49" charset="-122"/>
              </a:rPr>
              <a:t>结论</a:t>
            </a:r>
            <a:r>
              <a:rPr lang="en-US" altLang="zh-CN" sz="3600" dirty="0" smtClean="0">
                <a:latin typeface="黑体" panose="02010609060101010101" pitchFamily="49" charset="-122"/>
                <a:ea typeface="黑体" panose="02010609060101010101" pitchFamily="49" charset="-122"/>
              </a:rPr>
              <a:t>-3</a:t>
            </a:r>
            <a:endParaRPr lang="zh-CN" altLang="en-US" sz="36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9414789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3600" dirty="0" smtClean="0">
                <a:latin typeface="黑体" panose="02010609060101010101" pitchFamily="49" charset="-122"/>
                <a:ea typeface="黑体" panose="02010609060101010101" pitchFamily="49" charset="-122"/>
              </a:rPr>
              <a:t>给韩国政府的建议</a:t>
            </a:r>
            <a:r>
              <a:rPr lang="en-US" altLang="zh-CN" sz="3600" dirty="0" smtClean="0">
                <a:latin typeface="黑体" panose="02010609060101010101" pitchFamily="49" charset="-122"/>
                <a:ea typeface="黑体" panose="02010609060101010101" pitchFamily="49" charset="-122"/>
              </a:rPr>
              <a:t>-1</a:t>
            </a:r>
            <a:endParaRPr lang="zh-CN" altLang="en-US" sz="3600"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lstStyle/>
          <a:p>
            <a:pPr>
              <a:lnSpc>
                <a:spcPct val="120000"/>
              </a:lnSpc>
            </a:pPr>
            <a:r>
              <a:rPr lang="zh-CN" altLang="zh-CN" sz="2800" dirty="0"/>
              <a:t>应立即加强全国所有医疗机构的感染预防和控制措施。</a:t>
            </a:r>
          </a:p>
          <a:p>
            <a:pPr>
              <a:lnSpc>
                <a:spcPct val="120000"/>
              </a:lnSpc>
            </a:pPr>
            <a:r>
              <a:rPr lang="zh-CN" altLang="zh-CN" sz="2800" dirty="0" smtClean="0"/>
              <a:t>对</a:t>
            </a:r>
            <a:r>
              <a:rPr lang="zh-CN" altLang="zh-CN" sz="2800" dirty="0"/>
              <a:t>所有表现为发热或呼吸道症状患者，应询问其曾否和中东呼吸综合征病人接触，是否到过任何一个治疗中东呼吸综合征病人的医疗机构，以及发病前</a:t>
            </a:r>
            <a:r>
              <a:rPr lang="en-US" altLang="zh-CN" sz="2800" dirty="0"/>
              <a:t>14</a:t>
            </a:r>
            <a:r>
              <a:rPr lang="zh-CN" altLang="zh-CN" sz="2800" dirty="0"/>
              <a:t>天有没有中东旅行史。如有其中任何一种情况，应及时向卫生主管部门报告，并在其确诊前作为疑似病例管理。</a:t>
            </a:r>
          </a:p>
          <a:p>
            <a:pPr>
              <a:lnSpc>
                <a:spcPct val="120000"/>
              </a:lnSpc>
            </a:pPr>
            <a:r>
              <a:rPr lang="zh-CN" altLang="zh-CN" sz="2800" dirty="0" smtClean="0"/>
              <a:t>密切</a:t>
            </a:r>
            <a:r>
              <a:rPr lang="zh-CN" altLang="zh-CN" sz="2800" dirty="0"/>
              <a:t>接触者在医学观察期间不应旅行。</a:t>
            </a:r>
          </a:p>
          <a:p>
            <a:pPr>
              <a:lnSpc>
                <a:spcPct val="120000"/>
              </a:lnSpc>
            </a:pPr>
            <a:endParaRPr lang="zh-CN" altLang="en-US" sz="2800" dirty="0"/>
          </a:p>
        </p:txBody>
      </p:sp>
    </p:spTree>
    <p:extLst>
      <p:ext uri="{BB962C8B-B14F-4D97-AF65-F5344CB8AC3E}">
        <p14:creationId xmlns:p14="http://schemas.microsoft.com/office/powerpoint/2010/main" val="25184654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lnSpc>
                <a:spcPct val="120000"/>
              </a:lnSpc>
            </a:pPr>
            <a:r>
              <a:rPr lang="zh-CN" altLang="zh-CN" sz="2800" dirty="0"/>
              <a:t>强烈建议考虑学校复课，因为不论在韩国或其他地方，学校与中东呼吸综合征冠状病毒的传播没有关联。</a:t>
            </a:r>
          </a:p>
          <a:p>
            <a:pPr>
              <a:lnSpc>
                <a:spcPct val="120000"/>
              </a:lnSpc>
            </a:pPr>
            <a:r>
              <a:rPr lang="zh-CN" altLang="zh-CN" sz="2800" dirty="0" smtClean="0"/>
              <a:t>为</a:t>
            </a:r>
            <a:r>
              <a:rPr lang="zh-CN" altLang="zh-CN" sz="2800" dirty="0"/>
              <a:t>阻止更多病例出现，最重要是所有卫生部门持续落实如下防控措施：</a:t>
            </a:r>
          </a:p>
          <a:p>
            <a:pPr lvl="1">
              <a:lnSpc>
                <a:spcPct val="120000"/>
              </a:lnSpc>
            </a:pPr>
            <a:r>
              <a:rPr lang="zh-CN" altLang="zh-CN" sz="2400" dirty="0" smtClean="0"/>
              <a:t>及早</a:t>
            </a:r>
            <a:r>
              <a:rPr lang="zh-CN" altLang="zh-CN" sz="2400" dirty="0"/>
              <a:t>完整的识别和调查所有密切接触者；</a:t>
            </a:r>
          </a:p>
          <a:p>
            <a:pPr lvl="1">
              <a:lnSpc>
                <a:spcPct val="120000"/>
              </a:lnSpc>
            </a:pPr>
            <a:r>
              <a:rPr lang="zh-CN" altLang="zh-CN" sz="2400" dirty="0" smtClean="0"/>
              <a:t>严格</a:t>
            </a:r>
            <a:r>
              <a:rPr lang="zh-CN" altLang="zh-CN" sz="2400" dirty="0"/>
              <a:t>地检疫</a:t>
            </a:r>
            <a:r>
              <a:rPr lang="en-US" altLang="zh-CN" sz="2400" dirty="0"/>
              <a:t>/</a:t>
            </a:r>
            <a:r>
              <a:rPr lang="zh-CN" altLang="zh-CN" sz="2400" dirty="0"/>
              <a:t>隔离和监控所有接触者和疑似病例；</a:t>
            </a:r>
          </a:p>
          <a:p>
            <a:pPr lvl="1">
              <a:lnSpc>
                <a:spcPct val="120000"/>
              </a:lnSpc>
            </a:pPr>
            <a:r>
              <a:rPr lang="zh-CN" altLang="zh-CN" sz="2400" dirty="0" smtClean="0"/>
              <a:t>全面</a:t>
            </a:r>
            <a:r>
              <a:rPr lang="zh-CN" altLang="zh-CN" sz="2400" dirty="0"/>
              <a:t>落实感染预防和控制措施；</a:t>
            </a:r>
          </a:p>
          <a:p>
            <a:pPr lvl="1">
              <a:lnSpc>
                <a:spcPct val="120000"/>
              </a:lnSpc>
            </a:pPr>
            <a:r>
              <a:rPr lang="zh-CN" altLang="zh-CN" sz="2400" dirty="0" smtClean="0"/>
              <a:t>阻止</a:t>
            </a:r>
            <a:r>
              <a:rPr lang="zh-CN" altLang="zh-CN" sz="2400" dirty="0"/>
              <a:t>感染者和接触者旅行，特别是国际旅行。</a:t>
            </a:r>
          </a:p>
          <a:p>
            <a:pPr>
              <a:lnSpc>
                <a:spcPct val="120000"/>
              </a:lnSpc>
            </a:pPr>
            <a:endParaRPr lang="zh-CN" altLang="en-US" sz="2800" dirty="0"/>
          </a:p>
        </p:txBody>
      </p:sp>
      <p:sp>
        <p:nvSpPr>
          <p:cNvPr id="4" name="标题 1"/>
          <p:cNvSpPr>
            <a:spLocks noGrp="1"/>
          </p:cNvSpPr>
          <p:nvPr>
            <p:ph type="title"/>
          </p:nvPr>
        </p:nvSpPr>
        <p:spPr/>
        <p:txBody>
          <a:bodyPr/>
          <a:lstStyle/>
          <a:p>
            <a:r>
              <a:rPr lang="zh-CN" altLang="en-US" sz="3600" dirty="0" smtClean="0">
                <a:latin typeface="黑体" panose="02010609060101010101" pitchFamily="49" charset="-122"/>
                <a:ea typeface="黑体" panose="02010609060101010101" pitchFamily="49" charset="-122"/>
              </a:rPr>
              <a:t>给韩国政府的建议</a:t>
            </a:r>
            <a:r>
              <a:rPr lang="en-US" altLang="zh-CN" sz="3600" dirty="0" smtClean="0">
                <a:latin typeface="黑体" panose="02010609060101010101" pitchFamily="49" charset="-122"/>
                <a:ea typeface="黑体" panose="02010609060101010101" pitchFamily="49" charset="-122"/>
              </a:rPr>
              <a:t>-2</a:t>
            </a:r>
            <a:endParaRPr lang="zh-CN" altLang="en-US" sz="36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2111041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sz="2800" dirty="0" smtClean="0"/>
              <a:t>必须</a:t>
            </a:r>
            <a:r>
              <a:rPr lang="zh-CN" altLang="zh-CN" sz="2800" dirty="0"/>
              <a:t>充分动员地方政府参与对抗这场庞大而复杂的疫情。</a:t>
            </a:r>
          </a:p>
          <a:p>
            <a:r>
              <a:rPr lang="zh-CN" altLang="zh-CN" sz="2800" dirty="0" smtClean="0"/>
              <a:t>在</a:t>
            </a:r>
            <a:r>
              <a:rPr lang="zh-CN" altLang="zh-CN" sz="2800" dirty="0"/>
              <a:t>落实疾病预防和控制措施时，采取措施加强国内和国际的信心和信任，最重要的行动是改善风险沟通。韩国卫生和福利部应定期更新流行病学情况、调查和疾病控制措施信息（以韩语和英语）；</a:t>
            </a:r>
          </a:p>
          <a:p>
            <a:r>
              <a:rPr lang="zh-CN" altLang="zh-CN" sz="2800" dirty="0" smtClean="0"/>
              <a:t>动员</a:t>
            </a:r>
            <a:r>
              <a:rPr lang="zh-CN" altLang="zh-CN" sz="2800" dirty="0"/>
              <a:t>更多人员参与和响应，舒缓防疫工作中出现的人资压力。</a:t>
            </a:r>
          </a:p>
          <a:p>
            <a:r>
              <a:rPr lang="zh-CN" altLang="zh-CN" sz="2800" dirty="0" smtClean="0"/>
              <a:t>应</a:t>
            </a:r>
            <a:r>
              <a:rPr lang="zh-CN" altLang="zh-CN" sz="2800" dirty="0"/>
              <a:t>指定定点医院以安全地分流和进行疑似病例评估。这将需要训练有素的人员，设备管理，以及与公众沟通；</a:t>
            </a:r>
          </a:p>
          <a:p>
            <a:endParaRPr lang="zh-CN" altLang="en-US" sz="2800" dirty="0"/>
          </a:p>
        </p:txBody>
      </p:sp>
      <p:sp>
        <p:nvSpPr>
          <p:cNvPr id="4" name="标题 1"/>
          <p:cNvSpPr>
            <a:spLocks noGrp="1"/>
          </p:cNvSpPr>
          <p:nvPr>
            <p:ph type="title"/>
          </p:nvPr>
        </p:nvSpPr>
        <p:spPr/>
        <p:txBody>
          <a:bodyPr/>
          <a:lstStyle/>
          <a:p>
            <a:r>
              <a:rPr lang="zh-CN" altLang="en-US" sz="3600" dirty="0" smtClean="0">
                <a:latin typeface="黑体" panose="02010609060101010101" pitchFamily="49" charset="-122"/>
                <a:ea typeface="黑体" panose="02010609060101010101" pitchFamily="49" charset="-122"/>
              </a:rPr>
              <a:t>给韩国政府的建议</a:t>
            </a:r>
            <a:r>
              <a:rPr lang="en-US" altLang="zh-CN" sz="3600" dirty="0" smtClean="0">
                <a:latin typeface="黑体" panose="02010609060101010101" pitchFamily="49" charset="-122"/>
                <a:ea typeface="黑体" panose="02010609060101010101" pitchFamily="49" charset="-122"/>
              </a:rPr>
              <a:t>-3</a:t>
            </a:r>
            <a:endParaRPr lang="zh-CN" altLang="en-US" sz="36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7622298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lnSpc>
                <a:spcPct val="120000"/>
              </a:lnSpc>
            </a:pPr>
            <a:r>
              <a:rPr lang="zh-CN" altLang="zh-CN" sz="2800" dirty="0" smtClean="0"/>
              <a:t>完成</a:t>
            </a:r>
            <a:r>
              <a:rPr lang="zh-CN" altLang="zh-CN" sz="2800" dirty="0"/>
              <a:t>填补关键性知识空白的综合性调查研究，包括血清流行病学研究，并将结果尽快进行广泛的分享。</a:t>
            </a:r>
          </a:p>
          <a:p>
            <a:pPr>
              <a:lnSpc>
                <a:spcPct val="120000"/>
              </a:lnSpc>
            </a:pPr>
            <a:r>
              <a:rPr lang="zh-CN" altLang="zh-CN" sz="2800" dirty="0" smtClean="0"/>
              <a:t>韩国</a:t>
            </a:r>
            <a:r>
              <a:rPr lang="zh-CN" altLang="zh-CN" sz="2800" dirty="0"/>
              <a:t>也应确保能在未来疫情中作出更佳反应，尤其加强处理严重传染病所需的医疗设施，包括增加负压隔离病房数量；考虑如何减少“购物式就医”的做法；培养更多感染预防与控制专家、传染病专家、流行病学专家和风险沟通专家；投放资源加强公共卫生能力和领导力，包括韩国疾病控制和预防中心（</a:t>
            </a:r>
            <a:r>
              <a:rPr lang="en-US" altLang="zh-CN" sz="2800" dirty="0"/>
              <a:t>KCDC</a:t>
            </a:r>
            <a:r>
              <a:rPr lang="zh-CN" altLang="zh-CN" sz="2800" dirty="0"/>
              <a:t>）。</a:t>
            </a:r>
          </a:p>
          <a:p>
            <a:pPr>
              <a:lnSpc>
                <a:spcPct val="120000"/>
              </a:lnSpc>
            </a:pPr>
            <a:endParaRPr lang="zh-CN" altLang="en-US" sz="2800" dirty="0"/>
          </a:p>
        </p:txBody>
      </p:sp>
      <p:sp>
        <p:nvSpPr>
          <p:cNvPr id="4" name="标题 1"/>
          <p:cNvSpPr>
            <a:spLocks noGrp="1"/>
          </p:cNvSpPr>
          <p:nvPr>
            <p:ph type="title"/>
          </p:nvPr>
        </p:nvSpPr>
        <p:spPr/>
        <p:txBody>
          <a:bodyPr/>
          <a:lstStyle/>
          <a:p>
            <a:r>
              <a:rPr lang="zh-CN" altLang="en-US" sz="3600" dirty="0" smtClean="0">
                <a:latin typeface="黑体" panose="02010609060101010101" pitchFamily="49" charset="-122"/>
                <a:ea typeface="黑体" panose="02010609060101010101" pitchFamily="49" charset="-122"/>
              </a:rPr>
              <a:t>给韩国政府的建议</a:t>
            </a:r>
            <a:r>
              <a:rPr lang="en-US" altLang="zh-CN" sz="3600" dirty="0" smtClean="0">
                <a:latin typeface="黑体" panose="02010609060101010101" pitchFamily="49" charset="-122"/>
                <a:ea typeface="黑体" panose="02010609060101010101" pitchFamily="49" charset="-122"/>
              </a:rPr>
              <a:t>-4</a:t>
            </a:r>
            <a:endParaRPr lang="zh-CN" altLang="en-US" sz="36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7041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bwMode="auto">
          <a:xfrm>
            <a:off x="471488" y="2071688"/>
            <a:ext cx="972185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CN" smtClean="0">
                <a:latin typeface="黑体" pitchFamily="49" charset="-122"/>
                <a:ea typeface="黑体" pitchFamily="49" charset="-122"/>
              </a:rPr>
              <a:t>MERS</a:t>
            </a:r>
            <a:r>
              <a:rPr lang="zh-CN" altLang="en-US" smtClean="0">
                <a:latin typeface="黑体" pitchFamily="49" charset="-122"/>
                <a:ea typeface="黑体" pitchFamily="49" charset="-122"/>
              </a:rPr>
              <a:t>基本知识</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标题 1"/>
          <p:cNvSpPr>
            <a:spLocks noGrp="1"/>
          </p:cNvSpPr>
          <p:nvPr>
            <p:ph type="title"/>
          </p:nvPr>
        </p:nvSpPr>
        <p:spPr bwMode="auto">
          <a:xfrm>
            <a:off x="539750" y="274638"/>
            <a:ext cx="972185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CN" sz="3600" dirty="0" smtClean="0">
                <a:latin typeface="黑体" panose="02010609060101010101" pitchFamily="49" charset="-122"/>
                <a:ea typeface="黑体" panose="02010609060101010101" pitchFamily="49" charset="-122"/>
              </a:rPr>
              <a:t>WHO</a:t>
            </a:r>
            <a:r>
              <a:rPr lang="zh-CN" altLang="en-US" sz="3600" dirty="0" smtClean="0">
                <a:latin typeface="黑体" panose="02010609060101010101" pitchFamily="49" charset="-122"/>
                <a:ea typeface="黑体" panose="02010609060101010101" pitchFamily="49" charset="-122"/>
              </a:rPr>
              <a:t>就</a:t>
            </a:r>
            <a:r>
              <a:rPr lang="en-US" altLang="zh-CN" sz="3600" dirty="0" smtClean="0">
                <a:latin typeface="黑体" panose="02010609060101010101" pitchFamily="49" charset="-122"/>
                <a:ea typeface="黑体" panose="02010609060101010101" pitchFamily="49" charset="-122"/>
              </a:rPr>
              <a:t>MERS</a:t>
            </a:r>
            <a:r>
              <a:rPr lang="zh-CN" altLang="en-US" sz="3600" dirty="0" smtClean="0">
                <a:latin typeface="黑体" panose="02010609060101010101" pitchFamily="49" charset="-122"/>
                <a:ea typeface="黑体" panose="02010609060101010101" pitchFamily="49" charset="-122"/>
              </a:rPr>
              <a:t>举行</a:t>
            </a:r>
            <a:r>
              <a:rPr lang="zh-CN" altLang="zh-CN" sz="3600" dirty="0" smtClean="0">
                <a:latin typeface="黑体" panose="02010609060101010101" pitchFamily="49" charset="-122"/>
                <a:ea typeface="黑体" panose="02010609060101010101" pitchFamily="49" charset="-122"/>
              </a:rPr>
              <a:t>国际卫生条例突发事件委员会</a:t>
            </a:r>
            <a:r>
              <a:rPr lang="en-US" altLang="zh-CN" sz="3600" dirty="0" smtClean="0">
                <a:latin typeface="黑体" panose="02010609060101010101" pitchFamily="49" charset="-122"/>
                <a:ea typeface="黑体" panose="02010609060101010101" pitchFamily="49" charset="-122"/>
              </a:rPr>
              <a:t/>
            </a:r>
            <a:br>
              <a:rPr lang="en-US" altLang="zh-CN" sz="3600" dirty="0" smtClean="0">
                <a:latin typeface="黑体" panose="02010609060101010101" pitchFamily="49" charset="-122"/>
                <a:ea typeface="黑体" panose="02010609060101010101" pitchFamily="49" charset="-122"/>
              </a:rPr>
            </a:br>
            <a:r>
              <a:rPr lang="zh-CN" altLang="zh-CN" sz="3600" dirty="0" smtClean="0">
                <a:latin typeface="黑体" panose="02010609060101010101" pitchFamily="49" charset="-122"/>
                <a:ea typeface="黑体" panose="02010609060101010101" pitchFamily="49" charset="-122"/>
              </a:rPr>
              <a:t>第九次会议</a:t>
            </a:r>
            <a:endParaRPr lang="zh-CN" altLang="en-US" sz="3600" dirty="0" smtClean="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a:xfrm>
            <a:off x="576263" y="1600200"/>
            <a:ext cx="10009187" cy="4924425"/>
          </a:xfrm>
        </p:spPr>
        <p:txBody>
          <a:bodyPr>
            <a:normAutofit fontScale="92500" lnSpcReduction="10000"/>
          </a:bodyPr>
          <a:lstStyle/>
          <a:p>
            <a:pPr eaLnBrk="1" hangingPunct="1">
              <a:lnSpc>
                <a:spcPct val="110000"/>
              </a:lnSpc>
              <a:spcBef>
                <a:spcPts val="1200"/>
              </a:spcBef>
              <a:defRPr/>
            </a:pPr>
            <a:r>
              <a:rPr lang="en-US" altLang="zh-CN" sz="2800" dirty="0" smtClean="0"/>
              <a:t>2015</a:t>
            </a:r>
            <a:r>
              <a:rPr lang="zh-CN" altLang="en-US" sz="2800" dirty="0" smtClean="0"/>
              <a:t>年</a:t>
            </a:r>
            <a:r>
              <a:rPr lang="en-US" altLang="zh-CN" sz="2800" dirty="0" smtClean="0"/>
              <a:t>6</a:t>
            </a:r>
            <a:r>
              <a:rPr lang="zh-CN" altLang="en-US" sz="2800" dirty="0" smtClean="0"/>
              <a:t>月</a:t>
            </a:r>
            <a:r>
              <a:rPr lang="en-US" altLang="zh-CN" sz="2800" dirty="0" smtClean="0"/>
              <a:t>16</a:t>
            </a:r>
            <a:r>
              <a:rPr lang="zh-CN" altLang="en-US" sz="2800" dirty="0" smtClean="0"/>
              <a:t>日，</a:t>
            </a:r>
            <a:r>
              <a:rPr lang="zh-CN" altLang="zh-CN" sz="2800" dirty="0" smtClean="0"/>
              <a:t>国际卫生条例突发事件委员会</a:t>
            </a:r>
            <a:r>
              <a:rPr lang="zh-CN" altLang="en-US" sz="2800" dirty="0" smtClean="0"/>
              <a:t>就</a:t>
            </a:r>
            <a:r>
              <a:rPr lang="en-US" altLang="zh-CN" sz="2800" dirty="0" smtClean="0"/>
              <a:t>MERS</a:t>
            </a:r>
            <a:r>
              <a:rPr lang="zh-CN" altLang="en-US" sz="2800" dirty="0" smtClean="0"/>
              <a:t>举行</a:t>
            </a:r>
            <a:r>
              <a:rPr lang="zh-CN" altLang="zh-CN" sz="2800" dirty="0" smtClean="0"/>
              <a:t>第九次会议</a:t>
            </a:r>
            <a:endParaRPr lang="en-US" altLang="zh-CN" sz="2800" dirty="0" smtClean="0"/>
          </a:p>
          <a:p>
            <a:pPr lvl="1" eaLnBrk="1" hangingPunct="1">
              <a:lnSpc>
                <a:spcPct val="110000"/>
              </a:lnSpc>
              <a:spcBef>
                <a:spcPts val="1200"/>
              </a:spcBef>
              <a:buFont typeface="Arial" pitchFamily="34" charset="0"/>
              <a:buChar char="•"/>
              <a:defRPr/>
            </a:pPr>
            <a:r>
              <a:rPr lang="zh-CN" altLang="en-US" sz="2400" dirty="0" smtClean="0"/>
              <a:t>就</a:t>
            </a:r>
            <a:r>
              <a:rPr lang="en-US" altLang="zh-CN" sz="2400" dirty="0" smtClean="0"/>
              <a:t>MERS</a:t>
            </a:r>
            <a:r>
              <a:rPr lang="zh-CN" altLang="zh-CN" sz="2400" dirty="0"/>
              <a:t>是否构成国际关注的突发公共卫生事件提出</a:t>
            </a:r>
            <a:r>
              <a:rPr lang="zh-CN" altLang="zh-CN" sz="2400" dirty="0" smtClean="0"/>
              <a:t>意见</a:t>
            </a:r>
            <a:endParaRPr lang="en-US" altLang="zh-CN" sz="2400" dirty="0" smtClean="0"/>
          </a:p>
          <a:p>
            <a:pPr lvl="1" eaLnBrk="1" hangingPunct="1">
              <a:lnSpc>
                <a:spcPct val="110000"/>
              </a:lnSpc>
              <a:spcBef>
                <a:spcPts val="1200"/>
              </a:spcBef>
              <a:buFont typeface="Arial" pitchFamily="34" charset="0"/>
              <a:buChar char="•"/>
              <a:defRPr/>
            </a:pPr>
            <a:r>
              <a:rPr lang="zh-CN" altLang="en-US" sz="2400" dirty="0" smtClean="0"/>
              <a:t>并提出公共卫生措施建议</a:t>
            </a:r>
            <a:endParaRPr lang="en-US" altLang="zh-CN" sz="2400" dirty="0" smtClean="0"/>
          </a:p>
          <a:p>
            <a:pPr eaLnBrk="1" hangingPunct="1">
              <a:lnSpc>
                <a:spcPct val="110000"/>
              </a:lnSpc>
              <a:spcBef>
                <a:spcPts val="1200"/>
              </a:spcBef>
              <a:defRPr/>
            </a:pPr>
            <a:r>
              <a:rPr lang="zh-CN" altLang="en-US" sz="2800" dirty="0"/>
              <a:t>结论</a:t>
            </a:r>
            <a:endParaRPr lang="en-US" altLang="zh-CN" sz="2800" dirty="0"/>
          </a:p>
          <a:p>
            <a:pPr lvl="1" eaLnBrk="1" hangingPunct="1">
              <a:lnSpc>
                <a:spcPct val="110000"/>
              </a:lnSpc>
              <a:spcBef>
                <a:spcPts val="1200"/>
              </a:spcBef>
              <a:buFont typeface="Arial" pitchFamily="34" charset="0"/>
              <a:buChar char="•"/>
              <a:defRPr/>
            </a:pPr>
            <a:r>
              <a:rPr lang="zh-CN" altLang="zh-CN" sz="2400" dirty="0"/>
              <a:t>目前情况尚不满足</a:t>
            </a:r>
            <a:r>
              <a:rPr lang="en-US" altLang="zh-CN" sz="2400" dirty="0"/>
              <a:t>“</a:t>
            </a:r>
            <a:r>
              <a:rPr lang="zh-CN" altLang="zh-CN" sz="2400" dirty="0"/>
              <a:t>国际关注的突发公共卫生事件</a:t>
            </a:r>
            <a:r>
              <a:rPr lang="en-US" altLang="zh-CN" sz="2400" dirty="0"/>
              <a:t>”</a:t>
            </a:r>
            <a:r>
              <a:rPr lang="zh-CN" altLang="zh-CN" sz="2400" dirty="0"/>
              <a:t>的条件</a:t>
            </a:r>
            <a:r>
              <a:rPr lang="zh-CN" altLang="zh-CN" sz="2400" dirty="0" smtClean="0"/>
              <a:t>。</a:t>
            </a:r>
            <a:endParaRPr lang="en-US" altLang="zh-CN" sz="2400" dirty="0" smtClean="0"/>
          </a:p>
          <a:p>
            <a:pPr eaLnBrk="1" hangingPunct="1">
              <a:lnSpc>
                <a:spcPct val="110000"/>
              </a:lnSpc>
              <a:spcBef>
                <a:spcPts val="1200"/>
              </a:spcBef>
              <a:defRPr/>
            </a:pPr>
            <a:r>
              <a:rPr lang="zh-CN" altLang="en-US" sz="2800" dirty="0"/>
              <a:t>建议</a:t>
            </a:r>
            <a:endParaRPr lang="en-US" altLang="zh-CN" sz="2800" dirty="0"/>
          </a:p>
          <a:p>
            <a:pPr lvl="1" eaLnBrk="1" hangingPunct="1">
              <a:lnSpc>
                <a:spcPct val="110000"/>
              </a:lnSpc>
              <a:spcBef>
                <a:spcPts val="1200"/>
              </a:spcBef>
              <a:buFont typeface="Arial" pitchFamily="34" charset="0"/>
              <a:buChar char="•"/>
              <a:defRPr/>
            </a:pPr>
            <a:r>
              <a:rPr lang="zh-CN" altLang="zh-CN" sz="2400" dirty="0"/>
              <a:t>世卫组织不建议实行任何旅行或贸易限制措施，并认为目前不需要在入境口岸进行筛查。使来往于疫区的旅行者加强对中东呼吸综合征及其症状的认识是较好的公共卫生措施。</a:t>
            </a:r>
            <a:endParaRPr lang="zh-CN" altLang="en-US" sz="24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p:cNvSpPr>
            <a:spLocks noGrp="1" noChangeArrowheads="1"/>
          </p:cNvSpPr>
          <p:nvPr>
            <p:ph type="ctrTitle"/>
          </p:nvPr>
        </p:nvSpPr>
        <p:spPr bwMode="auto">
          <a:xfrm>
            <a:off x="466725" y="2357438"/>
            <a:ext cx="9952038" cy="1144587"/>
          </a:xfrm>
          <a:noFill/>
          <a:ln>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eaLnBrk="1" hangingPunct="1"/>
            <a:r>
              <a:rPr lang="zh-CN" altLang="en-US" smtClean="0">
                <a:solidFill>
                  <a:schemeClr val="tx1"/>
                </a:solidFill>
              </a:rPr>
              <a:t>谢  谢！</a:t>
            </a:r>
            <a:endParaRPr lang="en-GB" altLang="en-US" smtClean="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1"/>
          <p:cNvSpPr>
            <a:spLocks noGrp="1"/>
          </p:cNvSpPr>
          <p:nvPr>
            <p:ph type="title"/>
          </p:nvPr>
        </p:nvSpPr>
        <p:spPr bwMode="auto">
          <a:xfrm>
            <a:off x="575369" y="188913"/>
            <a:ext cx="9721850" cy="7175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12133" tIns="56066" rIns="112133" bIns="56066" numCol="1" anchor="t" anchorCtr="0" compatLnSpc="1">
            <a:prstTxWarp prst="textNoShape">
              <a:avLst/>
            </a:prstTxWarp>
          </a:bodyPr>
          <a:lstStyle/>
          <a:p>
            <a:pPr eaLnBrk="1" hangingPunct="1"/>
            <a:r>
              <a:rPr lang="zh-CN" altLang="en-US" sz="3600" dirty="0" smtClean="0">
                <a:latin typeface="黑体" pitchFamily="49" charset="-122"/>
                <a:ea typeface="黑体" pitchFamily="49" charset="-122"/>
              </a:rPr>
              <a:t>冠状病毒概述</a:t>
            </a:r>
          </a:p>
        </p:txBody>
      </p:sp>
      <p:sp>
        <p:nvSpPr>
          <p:cNvPr id="6147" name="内容占位符 2"/>
          <p:cNvSpPr>
            <a:spLocks noGrp="1"/>
          </p:cNvSpPr>
          <p:nvPr>
            <p:ph idx="1"/>
          </p:nvPr>
        </p:nvSpPr>
        <p:spPr bwMode="auto">
          <a:xfrm>
            <a:off x="211138" y="1268413"/>
            <a:ext cx="6607175" cy="43926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12133" tIns="56066" rIns="112133" bIns="56066" numCol="1" anchor="t" anchorCtr="0" compatLnSpc="1">
            <a:prstTxWarp prst="textNoShape">
              <a:avLst/>
            </a:prstTxWarp>
          </a:bodyPr>
          <a:lstStyle/>
          <a:p>
            <a:pPr eaLnBrk="1" hangingPunct="1">
              <a:lnSpc>
                <a:spcPct val="150000"/>
              </a:lnSpc>
            </a:pPr>
            <a:r>
              <a:rPr lang="zh-CN" altLang="en-US" sz="2400" smtClean="0">
                <a:latin typeface="华文细黑" pitchFamily="2" charset="-122"/>
                <a:ea typeface="华文细黑" pitchFamily="2" charset="-122"/>
                <a:cs typeface="Tahoma" pitchFamily="34" charset="0"/>
              </a:rPr>
              <a:t>属巢状病毒目，冠状病毒科</a:t>
            </a:r>
            <a:endParaRPr lang="en-US" altLang="zh-CN" sz="2400" smtClean="0">
              <a:latin typeface="华文细黑" pitchFamily="2" charset="-122"/>
              <a:ea typeface="华文细黑" pitchFamily="2" charset="-122"/>
              <a:cs typeface="Tahoma" pitchFamily="34" charset="0"/>
            </a:endParaRPr>
          </a:p>
          <a:p>
            <a:pPr eaLnBrk="1" hangingPunct="1">
              <a:lnSpc>
                <a:spcPct val="150000"/>
              </a:lnSpc>
            </a:pPr>
            <a:r>
              <a:rPr lang="zh-CN" altLang="zh-CN" sz="2400" smtClean="0">
                <a:latin typeface="华文细黑" pitchFamily="2" charset="-122"/>
                <a:ea typeface="华文细黑" pitchFamily="2" charset="-122"/>
                <a:cs typeface="Tahoma" pitchFamily="34" charset="0"/>
              </a:rPr>
              <a:t>冠状病毒主要分为α，β</a:t>
            </a:r>
            <a:r>
              <a:rPr lang="zh-CN" altLang="en-US" sz="2400" smtClean="0">
                <a:latin typeface="华文细黑" pitchFamily="2" charset="-122"/>
                <a:ea typeface="华文细黑" pitchFamily="2" charset="-122"/>
                <a:cs typeface="Tahoma" pitchFamily="34" charset="0"/>
              </a:rPr>
              <a:t>、</a:t>
            </a:r>
            <a:r>
              <a:rPr lang="zh-CN" altLang="zh-CN" sz="2400" smtClean="0">
                <a:latin typeface="华文细黑" pitchFamily="2" charset="-122"/>
                <a:ea typeface="华文细黑" pitchFamily="2" charset="-122"/>
                <a:cs typeface="Tahoma" pitchFamily="34" charset="0"/>
              </a:rPr>
              <a:t> γ</a:t>
            </a:r>
            <a:r>
              <a:rPr lang="zh-CN" altLang="en-US" sz="2400" smtClean="0">
                <a:latin typeface="华文细黑" pitchFamily="2" charset="-122"/>
                <a:ea typeface="华文细黑" pitchFamily="2" charset="-122"/>
                <a:cs typeface="Tahoma" pitchFamily="34" charset="0"/>
              </a:rPr>
              <a:t>三个组</a:t>
            </a:r>
            <a:endParaRPr lang="en-US" altLang="zh-CN" sz="2400" smtClean="0">
              <a:latin typeface="华文细黑" pitchFamily="2" charset="-122"/>
              <a:ea typeface="华文细黑" pitchFamily="2" charset="-122"/>
              <a:cs typeface="Tahoma" pitchFamily="34" charset="0"/>
            </a:endParaRPr>
          </a:p>
          <a:p>
            <a:pPr eaLnBrk="1" hangingPunct="1">
              <a:lnSpc>
                <a:spcPct val="150000"/>
              </a:lnSpc>
            </a:pPr>
            <a:r>
              <a:rPr lang="zh-CN" altLang="zh-CN" sz="2400" smtClean="0">
                <a:latin typeface="华文细黑" pitchFamily="2" charset="-122"/>
                <a:ea typeface="华文细黑" pitchFamily="2" charset="-122"/>
                <a:cs typeface="Tahoma" pitchFamily="34" charset="0"/>
              </a:rPr>
              <a:t>α，β</a:t>
            </a:r>
            <a:r>
              <a:rPr lang="zh-CN" altLang="en-US" sz="2400" smtClean="0">
                <a:latin typeface="华文细黑" pitchFamily="2" charset="-122"/>
                <a:ea typeface="华文细黑" pitchFamily="2" charset="-122"/>
                <a:cs typeface="Tahoma" pitchFamily="34" charset="0"/>
              </a:rPr>
              <a:t>组仅对</a:t>
            </a:r>
            <a:r>
              <a:rPr lang="zh-CN" altLang="zh-CN" sz="2400" smtClean="0">
                <a:latin typeface="华文细黑" pitchFamily="2" charset="-122"/>
                <a:ea typeface="华文细黑" pitchFamily="2" charset="-122"/>
                <a:cs typeface="Tahoma" pitchFamily="34" charset="0"/>
              </a:rPr>
              <a:t>哺乳动物致病，γ</a:t>
            </a:r>
            <a:r>
              <a:rPr lang="zh-CN" altLang="en-US" sz="2400" smtClean="0">
                <a:latin typeface="华文细黑" pitchFamily="2" charset="-122"/>
                <a:ea typeface="华文细黑" pitchFamily="2" charset="-122"/>
                <a:cs typeface="Tahoma" pitchFamily="34" charset="0"/>
              </a:rPr>
              <a:t>组</a:t>
            </a:r>
            <a:r>
              <a:rPr lang="zh-CN" altLang="zh-CN" sz="2400" smtClean="0">
                <a:latin typeface="华文细黑" pitchFamily="2" charset="-122"/>
                <a:ea typeface="华文细黑" pitchFamily="2" charset="-122"/>
                <a:cs typeface="Tahoma" pitchFamily="34" charset="0"/>
              </a:rPr>
              <a:t>主要引起鸟类感染</a:t>
            </a:r>
            <a:endParaRPr lang="en-US" altLang="zh-CN" sz="2400" smtClean="0">
              <a:latin typeface="华文细黑" pitchFamily="2" charset="-122"/>
              <a:ea typeface="华文细黑" pitchFamily="2" charset="-122"/>
              <a:cs typeface="Tahoma" pitchFamily="34" charset="0"/>
            </a:endParaRPr>
          </a:p>
          <a:p>
            <a:pPr eaLnBrk="1" hangingPunct="1">
              <a:lnSpc>
                <a:spcPct val="150000"/>
              </a:lnSpc>
            </a:pPr>
            <a:r>
              <a:rPr lang="zh-CN" altLang="zh-CN" sz="2400" smtClean="0">
                <a:latin typeface="华文细黑" pitchFamily="2" charset="-122"/>
                <a:ea typeface="华文细黑" pitchFamily="2" charset="-122"/>
                <a:cs typeface="Tahoma" pitchFamily="34" charset="0"/>
              </a:rPr>
              <a:t>人类冠状病毒主要通过直接接触分泌物或经气溶胶、飞沫传播。也有证据</a:t>
            </a:r>
            <a:r>
              <a:rPr lang="zh-CN" altLang="en-US" sz="2400" smtClean="0">
                <a:latin typeface="华文细黑" pitchFamily="2" charset="-122"/>
                <a:ea typeface="华文细黑" pitchFamily="2" charset="-122"/>
                <a:cs typeface="Tahoma" pitchFamily="34" charset="0"/>
              </a:rPr>
              <a:t>表明</a:t>
            </a:r>
            <a:r>
              <a:rPr lang="zh-CN" altLang="zh-CN" sz="2400" smtClean="0">
                <a:latin typeface="华文细黑" pitchFamily="2" charset="-122"/>
                <a:ea typeface="华文细黑" pitchFamily="2" charset="-122"/>
                <a:cs typeface="Tahoma" pitchFamily="34" charset="0"/>
              </a:rPr>
              <a:t>可经粪口途径传播</a:t>
            </a:r>
            <a:endParaRPr lang="en-US" altLang="zh-CN" sz="2400" smtClean="0">
              <a:latin typeface="华文细黑" pitchFamily="2" charset="-122"/>
              <a:ea typeface="华文细黑" pitchFamily="2" charset="-122"/>
              <a:cs typeface="Tahoma" pitchFamily="34" charset="0"/>
            </a:endParaRPr>
          </a:p>
        </p:txBody>
      </p:sp>
      <p:pic>
        <p:nvPicPr>
          <p:cNvPr id="6148" name="Picture 2" descr="CoV-Image3.png"/>
          <p:cNvPicPr>
            <a:picLocks noChangeAspect="1"/>
          </p:cNvPicPr>
          <p:nvPr/>
        </p:nvPicPr>
        <p:blipFill>
          <a:blip r:embed="rId2">
            <a:extLst>
              <a:ext uri="{28A0092B-C50C-407E-A947-70E740481C1C}">
                <a14:useLocalDpi xmlns:a14="http://schemas.microsoft.com/office/drawing/2010/main" val="0"/>
              </a:ext>
            </a:extLst>
          </a:blip>
          <a:srcRect l="7893" t="7358"/>
          <a:stretch>
            <a:fillRect/>
          </a:stretch>
        </p:blipFill>
        <p:spPr bwMode="auto">
          <a:xfrm>
            <a:off x="6818313" y="1571625"/>
            <a:ext cx="3983037" cy="3757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Arrow Connector 13"/>
          <p:cNvCxnSpPr/>
          <p:nvPr/>
        </p:nvCxnSpPr>
        <p:spPr>
          <a:xfrm flipV="1">
            <a:off x="6846888" y="4179888"/>
            <a:ext cx="425450" cy="95250"/>
          </a:xfrm>
          <a:prstGeom prst="straightConnector1">
            <a:avLst/>
          </a:prstGeom>
          <a:ln w="28575">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13"/>
          <p:cNvCxnSpPr/>
          <p:nvPr/>
        </p:nvCxnSpPr>
        <p:spPr>
          <a:xfrm>
            <a:off x="7356475" y="2959100"/>
            <a:ext cx="153988" cy="311150"/>
          </a:xfrm>
          <a:prstGeom prst="straightConnector1">
            <a:avLst/>
          </a:prstGeom>
          <a:ln w="28575">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13"/>
          <p:cNvCxnSpPr/>
          <p:nvPr/>
        </p:nvCxnSpPr>
        <p:spPr>
          <a:xfrm>
            <a:off x="6846888" y="3427413"/>
            <a:ext cx="396875" cy="371475"/>
          </a:xfrm>
          <a:prstGeom prst="straightConnector1">
            <a:avLst/>
          </a:prstGeom>
          <a:ln w="28575">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p:cNvSpPr>
            <a:spLocks noGrp="1"/>
          </p:cNvSpPr>
          <p:nvPr>
            <p:ph type="title"/>
          </p:nvPr>
        </p:nvSpPr>
        <p:spPr bwMode="auto">
          <a:xfrm>
            <a:off x="466725" y="141288"/>
            <a:ext cx="9721850" cy="631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12133" tIns="56066" rIns="112133" bIns="56066" numCol="1" anchor="t" anchorCtr="0" compatLnSpc="1">
            <a:prstTxWarp prst="textNoShape">
              <a:avLst/>
            </a:prstTxWarp>
          </a:bodyPr>
          <a:lstStyle/>
          <a:p>
            <a:pPr eaLnBrk="1" hangingPunct="1"/>
            <a:r>
              <a:rPr lang="zh-CN" altLang="en-US" sz="3600" dirty="0" smtClean="0">
                <a:latin typeface="黑体" pitchFamily="49" charset="-122"/>
                <a:ea typeface="黑体" pitchFamily="49" charset="-122"/>
              </a:rPr>
              <a:t>人类冠状病毒感染</a:t>
            </a:r>
          </a:p>
        </p:txBody>
      </p:sp>
      <p:sp>
        <p:nvSpPr>
          <p:cNvPr id="12291" name="内容占位符 2"/>
          <p:cNvSpPr>
            <a:spLocks noGrp="1"/>
          </p:cNvSpPr>
          <p:nvPr>
            <p:ph idx="1"/>
          </p:nvPr>
        </p:nvSpPr>
        <p:spPr bwMode="auto">
          <a:xfrm>
            <a:off x="328613" y="1000125"/>
            <a:ext cx="6805612" cy="4791075"/>
          </a:xfrm>
          <a:ln>
            <a:miter lim="800000"/>
            <a:headEnd/>
            <a:tailEnd/>
          </a:ln>
        </p:spPr>
        <p:txBody>
          <a:bodyPr vert="horz" wrap="square" lIns="112133" tIns="56066" rIns="112133" bIns="56066" numCol="1" anchor="t" anchorCtr="0" compatLnSpc="1">
            <a:prstTxWarp prst="textNoShape">
              <a:avLst/>
            </a:prstTxWarp>
          </a:bodyPr>
          <a:lstStyle/>
          <a:p>
            <a:pPr eaLnBrk="1" hangingPunct="1">
              <a:lnSpc>
                <a:spcPct val="130000"/>
              </a:lnSpc>
              <a:defRPr/>
            </a:pPr>
            <a:r>
              <a:rPr lang="zh-CN" altLang="zh-CN" sz="2400" dirty="0">
                <a:latin typeface="华文细黑" pitchFamily="2" charset="-122"/>
                <a:ea typeface="华文细黑" pitchFamily="2" charset="-122"/>
              </a:rPr>
              <a:t>人类冠状病毒感染一般表现为上呼吸感染和</a:t>
            </a:r>
            <a:r>
              <a:rPr lang="en-US" altLang="zh-CN" sz="2400" dirty="0">
                <a:latin typeface="华文细黑" pitchFamily="2" charset="-122"/>
                <a:ea typeface="华文细黑" pitchFamily="2" charset="-122"/>
              </a:rPr>
              <a:t>/</a:t>
            </a:r>
            <a:r>
              <a:rPr lang="zh-CN" altLang="zh-CN" sz="2400" dirty="0">
                <a:latin typeface="华文细黑" pitchFamily="2" charset="-122"/>
                <a:ea typeface="华文细黑" pitchFamily="2" charset="-122"/>
              </a:rPr>
              <a:t>或消化道症状</a:t>
            </a:r>
            <a:r>
              <a:rPr lang="zh-CN" altLang="en-US" sz="2400" dirty="0">
                <a:latin typeface="华文细黑" pitchFamily="2" charset="-122"/>
                <a:ea typeface="华文细黑" pitchFamily="2" charset="-122"/>
              </a:rPr>
              <a:t>。</a:t>
            </a:r>
            <a:endParaRPr lang="en-US" altLang="zh-CN" sz="2400" dirty="0">
              <a:latin typeface="华文细黑" pitchFamily="2" charset="-122"/>
              <a:ea typeface="华文细黑" pitchFamily="2" charset="-122"/>
            </a:endParaRPr>
          </a:p>
          <a:p>
            <a:pPr lvl="1" eaLnBrk="1" hangingPunct="1">
              <a:lnSpc>
                <a:spcPct val="130000"/>
              </a:lnSpc>
              <a:defRPr/>
            </a:pPr>
            <a:r>
              <a:rPr lang="zh-CN" altLang="zh-CN" sz="2000" dirty="0">
                <a:latin typeface="华文细黑" pitchFamily="2" charset="-122"/>
                <a:ea typeface="华文细黑" pitchFamily="2" charset="-122"/>
              </a:rPr>
              <a:t>严重病例多见于婴幼儿、老人和免疫功能低下人群</a:t>
            </a:r>
            <a:endParaRPr lang="en-US" altLang="zh-CN" sz="2000" dirty="0">
              <a:latin typeface="华文细黑" pitchFamily="2" charset="-122"/>
              <a:ea typeface="华文细黑" pitchFamily="2" charset="-122"/>
            </a:endParaRPr>
          </a:p>
          <a:p>
            <a:pPr eaLnBrk="1" hangingPunct="1">
              <a:lnSpc>
                <a:spcPct val="130000"/>
              </a:lnSpc>
              <a:defRPr/>
            </a:pPr>
            <a:r>
              <a:rPr lang="zh-CN" altLang="en-US" sz="2400" dirty="0" smtClean="0">
                <a:latin typeface="华文细黑" pitchFamily="2" charset="-122"/>
                <a:ea typeface="华文细黑" pitchFamily="2" charset="-122"/>
              </a:rPr>
              <a:t>常见</a:t>
            </a:r>
            <a:r>
              <a:rPr lang="zh-CN" altLang="en-US" sz="2400" dirty="0">
                <a:latin typeface="华文细黑" pitchFamily="2" charset="-122"/>
                <a:ea typeface="华文细黑" pitchFamily="2" charset="-122"/>
              </a:rPr>
              <a:t>有</a:t>
            </a:r>
            <a:r>
              <a:rPr lang="en-US" altLang="zh-CN" sz="2400" dirty="0">
                <a:latin typeface="华文细黑" pitchFamily="2" charset="-122"/>
                <a:ea typeface="华文细黑" pitchFamily="2" charset="-122"/>
              </a:rPr>
              <a:t>5</a:t>
            </a:r>
            <a:r>
              <a:rPr lang="zh-CN" altLang="en-US" sz="2400" dirty="0">
                <a:latin typeface="华文细黑" pitchFamily="2" charset="-122"/>
                <a:ea typeface="华文细黑" pitchFamily="2" charset="-122"/>
              </a:rPr>
              <a:t>种人类</a:t>
            </a:r>
            <a:r>
              <a:rPr lang="zh-CN" altLang="zh-CN" sz="2400" dirty="0">
                <a:latin typeface="华文细黑" pitchFamily="2" charset="-122"/>
                <a:ea typeface="华文细黑" pitchFamily="2" charset="-122"/>
              </a:rPr>
              <a:t>冠状病毒</a:t>
            </a:r>
            <a:endParaRPr lang="en-US" altLang="zh-CN" sz="2400" dirty="0">
              <a:latin typeface="华文细黑" pitchFamily="2" charset="-122"/>
              <a:ea typeface="华文细黑" pitchFamily="2" charset="-122"/>
            </a:endParaRPr>
          </a:p>
          <a:p>
            <a:pPr lvl="1" eaLnBrk="1" hangingPunct="1">
              <a:lnSpc>
                <a:spcPct val="130000"/>
              </a:lnSpc>
              <a:buSzPct val="100000"/>
              <a:defRPr/>
            </a:pPr>
            <a:r>
              <a:rPr lang="en-US" altLang="zh-CN" sz="2000" dirty="0" err="1" smtClean="0">
                <a:latin typeface="华文细黑" pitchFamily="2" charset="-122"/>
                <a:ea typeface="华文细黑" pitchFamily="2" charset="-122"/>
              </a:rPr>
              <a:t>HCoV</a:t>
            </a:r>
            <a:r>
              <a:rPr lang="en-US" altLang="zh-CN" sz="2000" dirty="0" smtClean="0">
                <a:latin typeface="华文细黑" pitchFamily="2" charset="-122"/>
                <a:ea typeface="华文细黑" pitchFamily="2" charset="-122"/>
              </a:rPr>
              <a:t> 229E</a:t>
            </a:r>
            <a:r>
              <a:rPr lang="en-US" altLang="zh-CN" sz="2000" dirty="0">
                <a:latin typeface="华文细黑" pitchFamily="2" charset="-122"/>
                <a:ea typeface="华文细黑" pitchFamily="2" charset="-122"/>
              </a:rPr>
              <a:t>, </a:t>
            </a:r>
            <a:r>
              <a:rPr lang="en-US" altLang="zh-CN" sz="2000" dirty="0" err="1" smtClean="0">
                <a:latin typeface="华文细黑" pitchFamily="2" charset="-122"/>
                <a:ea typeface="华文细黑" pitchFamily="2" charset="-122"/>
              </a:rPr>
              <a:t>HCoV</a:t>
            </a:r>
            <a:r>
              <a:rPr lang="en-US" altLang="zh-CN" sz="2000" dirty="0" smtClean="0">
                <a:latin typeface="华文细黑" pitchFamily="2" charset="-122"/>
                <a:ea typeface="华文细黑" pitchFamily="2" charset="-122"/>
              </a:rPr>
              <a:t> OC63</a:t>
            </a:r>
            <a:r>
              <a:rPr lang="en-US" altLang="zh-CN" sz="2000" dirty="0">
                <a:latin typeface="华文细黑" pitchFamily="2" charset="-122"/>
                <a:ea typeface="华文细黑" pitchFamily="2" charset="-122"/>
              </a:rPr>
              <a:t>: </a:t>
            </a:r>
            <a:r>
              <a:rPr lang="en-US" altLang="zh-CN" sz="2000" dirty="0" smtClean="0">
                <a:latin typeface="华文细黑" pitchFamily="2" charset="-122"/>
                <a:ea typeface="华文细黑" pitchFamily="2" charset="-122"/>
              </a:rPr>
              <a:t> </a:t>
            </a:r>
            <a:r>
              <a:rPr lang="zh-CN" altLang="en-US" sz="2000" dirty="0" smtClean="0">
                <a:latin typeface="华文细黑" pitchFamily="2" charset="-122"/>
                <a:ea typeface="华文细黑" pitchFamily="2" charset="-122"/>
              </a:rPr>
              <a:t>感冒</a:t>
            </a:r>
            <a:endParaRPr lang="en-US" altLang="zh-CN" sz="2000" dirty="0">
              <a:latin typeface="华文细黑" pitchFamily="2" charset="-122"/>
              <a:ea typeface="华文细黑" pitchFamily="2" charset="-122"/>
            </a:endParaRPr>
          </a:p>
          <a:p>
            <a:pPr lvl="1" eaLnBrk="1" hangingPunct="1">
              <a:lnSpc>
                <a:spcPct val="130000"/>
              </a:lnSpc>
              <a:buSzPct val="100000"/>
              <a:defRPr/>
            </a:pPr>
            <a:r>
              <a:rPr lang="en-US" altLang="zh-CN" sz="2000" dirty="0" err="1">
                <a:latin typeface="华文细黑" pitchFamily="2" charset="-122"/>
                <a:ea typeface="华文细黑" pitchFamily="2" charset="-122"/>
              </a:rPr>
              <a:t>HCoV</a:t>
            </a:r>
            <a:r>
              <a:rPr lang="en-US" altLang="zh-CN" sz="2000" dirty="0">
                <a:latin typeface="华文细黑" pitchFamily="2" charset="-122"/>
                <a:ea typeface="华文细黑" pitchFamily="2" charset="-122"/>
              </a:rPr>
              <a:t> NL63</a:t>
            </a:r>
            <a:r>
              <a:rPr lang="en-US" altLang="zh-CN" sz="2000" dirty="0" smtClean="0">
                <a:latin typeface="华文细黑" pitchFamily="2" charset="-122"/>
                <a:ea typeface="华文细黑" pitchFamily="2" charset="-122"/>
              </a:rPr>
              <a:t>: </a:t>
            </a:r>
            <a:r>
              <a:rPr lang="zh-CN" altLang="en-US" sz="2000" dirty="0" smtClean="0">
                <a:latin typeface="华文细黑" pitchFamily="2" charset="-122"/>
                <a:ea typeface="华文细黑" pitchFamily="2" charset="-122"/>
              </a:rPr>
              <a:t>上呼吸道感染</a:t>
            </a:r>
            <a:endParaRPr lang="en-US" altLang="zh-CN" sz="2000" dirty="0">
              <a:latin typeface="华文细黑" pitchFamily="2" charset="-122"/>
              <a:ea typeface="华文细黑" pitchFamily="2" charset="-122"/>
            </a:endParaRPr>
          </a:p>
          <a:p>
            <a:pPr lvl="1" eaLnBrk="1" hangingPunct="1">
              <a:lnSpc>
                <a:spcPct val="130000"/>
              </a:lnSpc>
              <a:buSzPct val="100000"/>
              <a:defRPr/>
            </a:pPr>
            <a:r>
              <a:rPr lang="en-US" altLang="zh-CN" sz="2000" dirty="0" err="1">
                <a:latin typeface="华文细黑" pitchFamily="2" charset="-122"/>
                <a:ea typeface="华文细黑" pitchFamily="2" charset="-122"/>
              </a:rPr>
              <a:t>HCoV</a:t>
            </a:r>
            <a:r>
              <a:rPr lang="en-US" altLang="zh-CN" sz="2000" dirty="0">
                <a:latin typeface="华文细黑" pitchFamily="2" charset="-122"/>
                <a:ea typeface="华文细黑" pitchFamily="2" charset="-122"/>
              </a:rPr>
              <a:t> HKU1, SARS-</a:t>
            </a:r>
            <a:r>
              <a:rPr lang="en-US" altLang="zh-CN" sz="2000" dirty="0" err="1">
                <a:latin typeface="华文细黑" pitchFamily="2" charset="-122"/>
                <a:ea typeface="华文细黑" pitchFamily="2" charset="-122"/>
              </a:rPr>
              <a:t>CoV</a:t>
            </a:r>
            <a:r>
              <a:rPr lang="en-US" altLang="zh-CN" sz="2000" dirty="0" smtClean="0">
                <a:latin typeface="华文细黑" pitchFamily="2" charset="-122"/>
                <a:ea typeface="华文细黑" pitchFamily="2" charset="-122"/>
              </a:rPr>
              <a:t>:  </a:t>
            </a:r>
            <a:r>
              <a:rPr lang="zh-CN" altLang="en-US" sz="2000" dirty="0" smtClean="0">
                <a:latin typeface="华文细黑" pitchFamily="2" charset="-122"/>
                <a:ea typeface="华文细黑" pitchFamily="2" charset="-122"/>
              </a:rPr>
              <a:t>肺炎</a:t>
            </a:r>
            <a:endParaRPr lang="en-US" altLang="zh-CN" sz="2000" dirty="0">
              <a:latin typeface="华文细黑" pitchFamily="2" charset="-122"/>
              <a:ea typeface="华文细黑" pitchFamily="2" charset="-122"/>
            </a:endParaRPr>
          </a:p>
          <a:p>
            <a:pPr marL="581113" indent="-420498" eaLnBrk="1" hangingPunct="1">
              <a:lnSpc>
                <a:spcPct val="130000"/>
              </a:lnSpc>
              <a:spcBef>
                <a:spcPts val="705"/>
              </a:spcBef>
              <a:buSzPct val="100000"/>
              <a:defRPr/>
            </a:pPr>
            <a:r>
              <a:rPr lang="zh-CN" altLang="zh-CN" sz="2400" dirty="0">
                <a:latin typeface="华文细黑" pitchFamily="2" charset="-122"/>
                <a:ea typeface="华文细黑" pitchFamily="2" charset="-122"/>
              </a:rPr>
              <a:t>冠状病毒分布于全球。在温带气候地区，冠状病毒的呼吸道感染主要发生在冬季。秋季和春季会略有</a:t>
            </a:r>
            <a:r>
              <a:rPr lang="zh-CN" altLang="zh-CN" sz="2400" dirty="0" smtClean="0">
                <a:latin typeface="华文细黑" pitchFamily="2" charset="-122"/>
                <a:ea typeface="华文细黑" pitchFamily="2" charset="-122"/>
              </a:rPr>
              <a:t>升高</a:t>
            </a:r>
            <a:r>
              <a:rPr lang="zh-CN" altLang="en-US" sz="2400" dirty="0" smtClean="0">
                <a:latin typeface="华文细黑" pitchFamily="2" charset="-122"/>
                <a:ea typeface="华文细黑" pitchFamily="2" charset="-122"/>
              </a:rPr>
              <a:t>。</a:t>
            </a:r>
            <a:endParaRPr lang="zh-CN" altLang="zh-CN" sz="2400" dirty="0">
              <a:latin typeface="华文细黑" pitchFamily="2" charset="-122"/>
              <a:ea typeface="华文细黑" pitchFamily="2" charset="-122"/>
            </a:endParaRPr>
          </a:p>
        </p:txBody>
      </p:sp>
      <p:pic>
        <p:nvPicPr>
          <p:cNvPr id="717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1025" y="985838"/>
            <a:ext cx="3870325" cy="530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p:cNvSpPr>
          <p:nvPr>
            <p:ph type="title"/>
          </p:nvPr>
        </p:nvSpPr>
        <p:spPr bwMode="auto">
          <a:xfrm>
            <a:off x="539750" y="274638"/>
            <a:ext cx="9721850" cy="6540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zh-CN" altLang="zh-CN" sz="3600" dirty="0" smtClean="0">
                <a:latin typeface="黑体" pitchFamily="49" charset="-122"/>
                <a:ea typeface="黑体" pitchFamily="49" charset="-122"/>
              </a:rPr>
              <a:t>中东呼吸综合征冠状病毒</a:t>
            </a:r>
            <a:r>
              <a:rPr lang="zh-CN" altLang="en-US" sz="3600" dirty="0" smtClean="0">
                <a:latin typeface="黑体" pitchFamily="49" charset="-122"/>
                <a:ea typeface="黑体" pitchFamily="49" charset="-122"/>
              </a:rPr>
              <a:t>（</a:t>
            </a:r>
            <a:r>
              <a:rPr lang="en-US" altLang="zh-CN" sz="3600" dirty="0" smtClean="0">
                <a:latin typeface="黑体" pitchFamily="49" charset="-122"/>
                <a:ea typeface="黑体" pitchFamily="49" charset="-122"/>
              </a:rPr>
              <a:t>MERS-</a:t>
            </a:r>
            <a:r>
              <a:rPr lang="en-US" altLang="zh-CN" sz="3600" dirty="0" err="1" smtClean="0">
                <a:latin typeface="黑体" pitchFamily="49" charset="-122"/>
                <a:ea typeface="黑体" pitchFamily="49" charset="-122"/>
              </a:rPr>
              <a:t>CoV</a:t>
            </a:r>
            <a:r>
              <a:rPr lang="zh-CN" altLang="en-US" sz="3600" dirty="0" smtClean="0">
                <a:latin typeface="黑体" pitchFamily="49" charset="-122"/>
                <a:ea typeface="黑体" pitchFamily="49" charset="-122"/>
              </a:rPr>
              <a:t>）</a:t>
            </a:r>
          </a:p>
        </p:txBody>
      </p:sp>
      <p:sp>
        <p:nvSpPr>
          <p:cNvPr id="8195" name="内容占位符 2"/>
          <p:cNvSpPr>
            <a:spLocks noGrp="1"/>
          </p:cNvSpPr>
          <p:nvPr>
            <p:ph idx="1"/>
          </p:nvPr>
        </p:nvSpPr>
        <p:spPr bwMode="auto">
          <a:xfrm>
            <a:off x="542925" y="1071563"/>
            <a:ext cx="9721850"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150000"/>
              </a:lnSpc>
            </a:pPr>
            <a:r>
              <a:rPr lang="zh-CN" altLang="en-US" sz="2400" smtClean="0">
                <a:latin typeface="华文细黑" pitchFamily="2" charset="-122"/>
                <a:ea typeface="华文细黑" pitchFamily="2" charset="-122"/>
              </a:rPr>
              <a:t>首例报告的沙特病例的病毒基因序列于</a:t>
            </a:r>
            <a:r>
              <a:rPr lang="en-US" altLang="zh-CN" sz="2400" smtClean="0">
                <a:latin typeface="华文细黑" pitchFamily="2" charset="-122"/>
                <a:ea typeface="华文细黑" pitchFamily="2" charset="-122"/>
              </a:rPr>
              <a:t>2012</a:t>
            </a:r>
            <a:r>
              <a:rPr lang="zh-CN" altLang="en-US" sz="2400" smtClean="0">
                <a:latin typeface="华文细黑" pitchFamily="2" charset="-122"/>
                <a:ea typeface="华文细黑" pitchFamily="2" charset="-122"/>
              </a:rPr>
              <a:t>年</a:t>
            </a:r>
            <a:r>
              <a:rPr lang="en-US" altLang="zh-CN" sz="2400" smtClean="0">
                <a:latin typeface="华文细黑" pitchFamily="2" charset="-122"/>
                <a:ea typeface="华文细黑" pitchFamily="2" charset="-122"/>
              </a:rPr>
              <a:t>9</a:t>
            </a:r>
            <a:r>
              <a:rPr lang="zh-CN" altLang="en-US" sz="2400" smtClean="0">
                <a:latin typeface="华文细黑" pitchFamily="2" charset="-122"/>
                <a:ea typeface="华文细黑" pitchFamily="2" charset="-122"/>
              </a:rPr>
              <a:t>月下旬上传到</a:t>
            </a:r>
            <a:r>
              <a:rPr lang="en-US" altLang="zh-CN" sz="2400" smtClean="0">
                <a:latin typeface="华文细黑" pitchFamily="2" charset="-122"/>
                <a:ea typeface="华文细黑" pitchFamily="2" charset="-122"/>
              </a:rPr>
              <a:t>GenBank</a:t>
            </a:r>
            <a:r>
              <a:rPr lang="zh-CN" altLang="en-US" sz="2400" smtClean="0">
                <a:latin typeface="华文细黑" pitchFamily="2" charset="-122"/>
                <a:ea typeface="华文细黑" pitchFamily="2" charset="-122"/>
              </a:rPr>
              <a:t>，是从人类分离到的第一株属于</a:t>
            </a:r>
            <a:r>
              <a:rPr lang="el-GR" altLang="zh-CN" sz="2400" smtClean="0">
                <a:latin typeface="华文细黑" pitchFamily="2" charset="-122"/>
                <a:ea typeface="华文细黑" pitchFamily="2" charset="-122"/>
              </a:rPr>
              <a:t>β</a:t>
            </a:r>
            <a:r>
              <a:rPr lang="zh-CN" altLang="en-US" sz="2400" smtClean="0">
                <a:latin typeface="华文细黑" pitchFamily="2" charset="-122"/>
                <a:ea typeface="华文细黑" pitchFamily="2" charset="-122"/>
              </a:rPr>
              <a:t>属</a:t>
            </a:r>
            <a:r>
              <a:rPr lang="en-US" altLang="zh-CN" sz="2400" smtClean="0">
                <a:latin typeface="华文细黑" pitchFamily="2" charset="-122"/>
                <a:ea typeface="华文细黑" pitchFamily="2" charset="-122"/>
              </a:rPr>
              <a:t>C</a:t>
            </a:r>
            <a:r>
              <a:rPr lang="zh-CN" altLang="en-US" sz="2400" smtClean="0">
                <a:latin typeface="华文细黑" pitchFamily="2" charset="-122"/>
                <a:ea typeface="华文细黑" pitchFamily="2" charset="-122"/>
              </a:rPr>
              <a:t>系的病毒</a:t>
            </a:r>
            <a:endParaRPr lang="en-US" altLang="zh-CN" sz="2400" smtClean="0">
              <a:latin typeface="华文细黑" pitchFamily="2" charset="-122"/>
              <a:ea typeface="华文细黑" pitchFamily="2" charset="-122"/>
            </a:endParaRPr>
          </a:p>
          <a:p>
            <a:pPr eaLnBrk="1" hangingPunct="1">
              <a:lnSpc>
                <a:spcPct val="150000"/>
              </a:lnSpc>
            </a:pPr>
            <a:r>
              <a:rPr lang="en-US" altLang="zh-CN" sz="2400" smtClean="0">
                <a:latin typeface="华文细黑" pitchFamily="2" charset="-122"/>
                <a:ea typeface="华文细黑" pitchFamily="2" charset="-122"/>
              </a:rPr>
              <a:t>MERS-CoV</a:t>
            </a:r>
            <a:r>
              <a:rPr lang="zh-CN" altLang="zh-CN" sz="2400" smtClean="0">
                <a:latin typeface="华文细黑" pitchFamily="2" charset="-122"/>
                <a:ea typeface="华文细黑" pitchFamily="2" charset="-122"/>
              </a:rPr>
              <a:t>和蝙蝠的冠状病毒</a:t>
            </a:r>
            <a:r>
              <a:rPr lang="zh-CN" altLang="en-US" sz="2400" smtClean="0">
                <a:latin typeface="华文细黑" pitchFamily="2" charset="-122"/>
                <a:ea typeface="华文细黑" pitchFamily="2" charset="-122"/>
              </a:rPr>
              <a:t>（</a:t>
            </a:r>
            <a:r>
              <a:rPr lang="en-US" altLang="zh-CN" sz="2400" smtClean="0">
                <a:latin typeface="华文细黑" pitchFamily="2" charset="-122"/>
                <a:ea typeface="华文细黑" pitchFamily="2" charset="-122"/>
              </a:rPr>
              <a:t>Bat</a:t>
            </a:r>
            <a:r>
              <a:rPr lang="en-US" altLang="zh-CN" sz="2400" smtClean="0">
                <a:solidFill>
                  <a:schemeClr val="tx2"/>
                </a:solidFill>
                <a:latin typeface="华文细黑" pitchFamily="2" charset="-122"/>
                <a:ea typeface="华文细黑" pitchFamily="2" charset="-122"/>
                <a:cs typeface="Arial" pitchFamily="34" charset="0"/>
              </a:rPr>
              <a:t>CoV HKU4, HKU5</a:t>
            </a:r>
            <a:r>
              <a:rPr lang="zh-CN" altLang="en-US" sz="2400" b="1" smtClean="0">
                <a:solidFill>
                  <a:schemeClr val="tx2"/>
                </a:solidFill>
                <a:latin typeface="华文细黑" pitchFamily="2" charset="-122"/>
                <a:ea typeface="华文细黑" pitchFamily="2" charset="-122"/>
                <a:cs typeface="Arial" pitchFamily="34" charset="0"/>
              </a:rPr>
              <a:t>）</a:t>
            </a:r>
            <a:r>
              <a:rPr lang="zh-CN" altLang="zh-CN" sz="2400" smtClean="0">
                <a:latin typeface="华文细黑" pitchFamily="2" charset="-122"/>
                <a:ea typeface="华文细黑" pitchFamily="2" charset="-122"/>
              </a:rPr>
              <a:t>较为接近</a:t>
            </a:r>
            <a:r>
              <a:rPr lang="zh-CN" altLang="en-US" sz="2400" smtClean="0">
                <a:latin typeface="华文细黑" pitchFamily="2" charset="-122"/>
                <a:ea typeface="华文细黑" pitchFamily="2" charset="-122"/>
              </a:rPr>
              <a:t>，</a:t>
            </a:r>
            <a:r>
              <a:rPr lang="zh-CN" altLang="zh-CN" sz="2400" smtClean="0">
                <a:latin typeface="华文细黑" pitchFamily="2" charset="-122"/>
                <a:ea typeface="华文细黑" pitchFamily="2" charset="-122"/>
              </a:rPr>
              <a:t>基因组相似性均为</a:t>
            </a:r>
            <a:r>
              <a:rPr lang="en-US" altLang="zh-CN" sz="2400" smtClean="0">
                <a:latin typeface="华文细黑" pitchFamily="2" charset="-122"/>
                <a:ea typeface="华文细黑" pitchFamily="2" charset="-122"/>
              </a:rPr>
              <a:t>70.1%</a:t>
            </a:r>
            <a:r>
              <a:rPr lang="zh-CN" altLang="zh-CN" sz="2400" smtClean="0">
                <a:latin typeface="华文细黑" pitchFamily="2" charset="-122"/>
                <a:ea typeface="华文细黑" pitchFamily="2" charset="-122"/>
              </a:rPr>
              <a:t>。</a:t>
            </a:r>
            <a:endParaRPr lang="en-US" altLang="zh-CN" sz="2400" smtClean="0">
              <a:latin typeface="华文细黑" pitchFamily="2" charset="-122"/>
              <a:ea typeface="华文细黑" pitchFamily="2" charset="-122"/>
            </a:endParaRPr>
          </a:p>
          <a:p>
            <a:pPr eaLnBrk="1" hangingPunct="1">
              <a:lnSpc>
                <a:spcPct val="150000"/>
              </a:lnSpc>
            </a:pPr>
            <a:r>
              <a:rPr lang="en-US" altLang="zh-CN" sz="2400" smtClean="0">
                <a:latin typeface="华文细黑" pitchFamily="2" charset="-122"/>
                <a:ea typeface="华文细黑" pitchFamily="2" charset="-122"/>
              </a:rPr>
              <a:t>MERS-CoV</a:t>
            </a:r>
            <a:r>
              <a:rPr lang="zh-CN" altLang="zh-CN" sz="2400" smtClean="0">
                <a:latin typeface="华文细黑" pitchFamily="2" charset="-122"/>
                <a:ea typeface="华文细黑" pitchFamily="2" charset="-122"/>
              </a:rPr>
              <a:t>与</a:t>
            </a:r>
            <a:r>
              <a:rPr lang="en-US" altLang="zh-CN" sz="2400" smtClean="0">
                <a:latin typeface="华文细黑" pitchFamily="2" charset="-122"/>
                <a:ea typeface="华文细黑" pitchFamily="2" charset="-122"/>
              </a:rPr>
              <a:t>SARS</a:t>
            </a:r>
            <a:r>
              <a:rPr lang="zh-CN" altLang="zh-CN" sz="2400" smtClean="0">
                <a:latin typeface="华文细黑" pitchFamily="2" charset="-122"/>
                <a:ea typeface="华文细黑" pitchFamily="2" charset="-122"/>
              </a:rPr>
              <a:t>基因组相似性为</a:t>
            </a:r>
            <a:r>
              <a:rPr lang="en-US" altLang="zh-CN" sz="2400" smtClean="0">
                <a:latin typeface="华文细黑" pitchFamily="2" charset="-122"/>
                <a:ea typeface="华文细黑" pitchFamily="2" charset="-122"/>
              </a:rPr>
              <a:t>54.9%</a:t>
            </a:r>
            <a:r>
              <a:rPr lang="zh-CN" altLang="zh-CN" sz="2400" smtClean="0">
                <a:latin typeface="华文细黑" pitchFamily="2" charset="-122"/>
                <a:ea typeface="华文细黑" pitchFamily="2" charset="-122"/>
              </a:rPr>
              <a:t>。</a:t>
            </a:r>
            <a:endParaRPr lang="en-US" altLang="zh-CN" sz="2400" smtClean="0">
              <a:latin typeface="华文细黑" pitchFamily="2" charset="-122"/>
              <a:ea typeface="华文细黑" pitchFamily="2" charset="-122"/>
            </a:endParaRPr>
          </a:p>
          <a:p>
            <a:pPr eaLnBrk="1" hangingPunct="1">
              <a:lnSpc>
                <a:spcPct val="150000"/>
              </a:lnSpc>
            </a:pPr>
            <a:r>
              <a:rPr lang="en-US" altLang="zh-CN" sz="2400" smtClean="0">
                <a:latin typeface="华文细黑" pitchFamily="2" charset="-122"/>
                <a:ea typeface="华文细黑" pitchFamily="2" charset="-122"/>
              </a:rPr>
              <a:t>2013</a:t>
            </a:r>
            <a:r>
              <a:rPr lang="zh-CN" altLang="zh-CN" sz="2400" smtClean="0">
                <a:latin typeface="华文细黑" pitchFamily="2" charset="-122"/>
                <a:ea typeface="华文细黑" pitchFamily="2" charset="-122"/>
              </a:rPr>
              <a:t>年</a:t>
            </a:r>
            <a:r>
              <a:rPr lang="en-US" altLang="zh-CN" sz="2400" smtClean="0">
                <a:latin typeface="华文细黑" pitchFamily="2" charset="-122"/>
                <a:ea typeface="华文细黑" pitchFamily="2" charset="-122"/>
              </a:rPr>
              <a:t>5</a:t>
            </a:r>
            <a:r>
              <a:rPr lang="zh-CN" altLang="zh-CN" sz="2400" smtClean="0">
                <a:latin typeface="华文细黑" pitchFamily="2" charset="-122"/>
                <a:ea typeface="华文细黑" pitchFamily="2" charset="-122"/>
              </a:rPr>
              <a:t>月</a:t>
            </a:r>
            <a:r>
              <a:rPr lang="en-US" altLang="zh-CN" sz="2400" smtClean="0">
                <a:latin typeface="华文细黑" pitchFamily="2" charset="-122"/>
                <a:ea typeface="华文细黑" pitchFamily="2" charset="-122"/>
              </a:rPr>
              <a:t>23</a:t>
            </a:r>
            <a:r>
              <a:rPr lang="zh-CN" altLang="zh-CN" sz="2400" smtClean="0">
                <a:latin typeface="华文细黑" pitchFamily="2" charset="-122"/>
                <a:ea typeface="华文细黑" pitchFamily="2" charset="-122"/>
              </a:rPr>
              <a:t>日，</a:t>
            </a:r>
            <a:r>
              <a:rPr lang="en-US" altLang="zh-CN" sz="2400" smtClean="0">
                <a:latin typeface="华文细黑" pitchFamily="2" charset="-122"/>
                <a:ea typeface="华文细黑" pitchFamily="2" charset="-122"/>
              </a:rPr>
              <a:t>WHO</a:t>
            </a:r>
            <a:r>
              <a:rPr lang="zh-CN" altLang="zh-CN" sz="2400" smtClean="0">
                <a:latin typeface="华文细黑" pitchFamily="2" charset="-122"/>
                <a:ea typeface="华文细黑" pitchFamily="2" charset="-122"/>
              </a:rPr>
              <a:t>将该病毒命名为中东呼吸综合征冠状病毒（</a:t>
            </a:r>
            <a:r>
              <a:rPr lang="en-US" altLang="zh-CN" sz="2400" smtClean="0">
                <a:latin typeface="华文细黑" pitchFamily="2" charset="-122"/>
                <a:ea typeface="华文细黑" pitchFamily="2" charset="-122"/>
              </a:rPr>
              <a:t>Middle East Respiratory Syndrome Coronavirus</a:t>
            </a:r>
            <a:r>
              <a:rPr lang="zh-CN" altLang="zh-CN" sz="2400" smtClean="0">
                <a:latin typeface="华文细黑" pitchFamily="2" charset="-122"/>
                <a:ea typeface="华文细黑" pitchFamily="2" charset="-122"/>
              </a:rPr>
              <a:t>，简称为</a:t>
            </a:r>
            <a:r>
              <a:rPr lang="en-US" altLang="zh-CN" sz="2400" smtClean="0">
                <a:latin typeface="华文细黑" pitchFamily="2" charset="-122"/>
                <a:ea typeface="华文细黑" pitchFamily="2" charset="-122"/>
              </a:rPr>
              <a:t>MERS-CoV</a:t>
            </a:r>
            <a:r>
              <a:rPr lang="zh-CN" altLang="zh-CN" sz="2400" smtClean="0">
                <a:latin typeface="华文细黑" pitchFamily="2" charset="-122"/>
                <a:ea typeface="华文细黑" pitchFamily="2" charset="-122"/>
              </a:rPr>
              <a:t>）</a:t>
            </a:r>
            <a:endParaRPr lang="en-US" altLang="zh-CN" sz="2400" smtClean="0">
              <a:latin typeface="华文细黑" pitchFamily="2" charset="-122"/>
              <a:ea typeface="华文细黑" pitchFamily="2" charset="-122"/>
            </a:endParaRPr>
          </a:p>
          <a:p>
            <a:pPr eaLnBrk="1" hangingPunct="1">
              <a:lnSpc>
                <a:spcPct val="150000"/>
              </a:lnSpc>
            </a:pPr>
            <a:endParaRPr lang="zh-CN" altLang="en-US" sz="2400" smtClean="0">
              <a:latin typeface="华文细黑" pitchFamily="2" charset="-122"/>
              <a:ea typeface="华文细黑" pitchFamily="2"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bwMode="auto">
          <a:xfrm>
            <a:off x="539750" y="274638"/>
            <a:ext cx="972185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zh-CN" altLang="en-US" sz="3600" dirty="0" smtClean="0">
                <a:latin typeface="黑体" pitchFamily="49" charset="-122"/>
                <a:ea typeface="黑体" pitchFamily="49" charset="-122"/>
              </a:rPr>
              <a:t>传染源</a:t>
            </a:r>
            <a:r>
              <a:rPr lang="zh-CN" altLang="zh-CN" sz="3600" dirty="0" smtClean="0">
                <a:latin typeface="黑体" pitchFamily="49" charset="-122"/>
                <a:ea typeface="黑体" pitchFamily="49" charset="-122"/>
              </a:rPr>
              <a:t/>
            </a:r>
            <a:br>
              <a:rPr lang="zh-CN" altLang="zh-CN" sz="3600" dirty="0" smtClean="0">
                <a:latin typeface="黑体" pitchFamily="49" charset="-122"/>
                <a:ea typeface="黑体" pitchFamily="49" charset="-122"/>
              </a:rPr>
            </a:br>
            <a:endParaRPr lang="zh-CN" altLang="en-US" sz="3600" dirty="0" smtClean="0">
              <a:latin typeface="黑体" pitchFamily="49" charset="-122"/>
              <a:ea typeface="黑体" pitchFamily="49" charset="-122"/>
            </a:endParaRPr>
          </a:p>
        </p:txBody>
      </p:sp>
      <p:sp>
        <p:nvSpPr>
          <p:cNvPr id="3" name="内容占位符 2"/>
          <p:cNvSpPr>
            <a:spLocks noGrp="1"/>
          </p:cNvSpPr>
          <p:nvPr>
            <p:ph idx="1"/>
          </p:nvPr>
        </p:nvSpPr>
        <p:spPr>
          <a:xfrm>
            <a:off x="542925" y="1000125"/>
            <a:ext cx="9721850" cy="4383088"/>
          </a:xfrm>
        </p:spPr>
        <p:txBody>
          <a:bodyPr/>
          <a:lstStyle/>
          <a:p>
            <a:pPr eaLnBrk="1" hangingPunct="1">
              <a:defRPr/>
            </a:pPr>
            <a:r>
              <a:rPr lang="zh-CN" altLang="zh-CN" sz="2400" dirty="0">
                <a:latin typeface="华文细黑" pitchFamily="2" charset="-122"/>
                <a:ea typeface="华文细黑" pitchFamily="2" charset="-122"/>
              </a:rPr>
              <a:t>确切</a:t>
            </a:r>
            <a:r>
              <a:rPr lang="zh-CN" altLang="zh-CN" sz="2400" dirty="0" smtClean="0">
                <a:latin typeface="华文细黑" pitchFamily="2" charset="-122"/>
                <a:ea typeface="华文细黑" pitchFamily="2" charset="-122"/>
              </a:rPr>
              <a:t>的</a:t>
            </a:r>
            <a:r>
              <a:rPr lang="zh-CN" altLang="en-US" sz="2400" dirty="0" smtClean="0">
                <a:latin typeface="华文细黑" pitchFamily="2" charset="-122"/>
                <a:ea typeface="华文细黑" pitchFamily="2" charset="-122"/>
              </a:rPr>
              <a:t>传染</a:t>
            </a:r>
            <a:r>
              <a:rPr lang="zh-CN" altLang="zh-CN" sz="2400" dirty="0" smtClean="0">
                <a:latin typeface="华文细黑" pitchFamily="2" charset="-122"/>
                <a:ea typeface="华文细黑" pitchFamily="2" charset="-122"/>
              </a:rPr>
              <a:t>源</a:t>
            </a:r>
            <a:r>
              <a:rPr lang="zh-CN" altLang="zh-CN" sz="2400" dirty="0">
                <a:latin typeface="华文细黑" pitchFamily="2" charset="-122"/>
                <a:ea typeface="华文细黑" pitchFamily="2" charset="-122"/>
              </a:rPr>
              <a:t>尚不完全清楚</a:t>
            </a:r>
            <a:endParaRPr lang="en-US" altLang="zh-CN" sz="2400" dirty="0">
              <a:latin typeface="华文细黑" pitchFamily="2" charset="-122"/>
              <a:ea typeface="华文细黑" pitchFamily="2" charset="-122"/>
            </a:endParaRPr>
          </a:p>
          <a:p>
            <a:pPr eaLnBrk="1" hangingPunct="1">
              <a:defRPr/>
            </a:pPr>
            <a:r>
              <a:rPr lang="zh-CN" altLang="zh-CN" sz="2400" dirty="0">
                <a:latin typeface="华文细黑" pitchFamily="2" charset="-122"/>
                <a:ea typeface="华文细黑" pitchFamily="2" charset="-122"/>
              </a:rPr>
              <a:t>支持骆驼是人类感染可能来源的假设</a:t>
            </a:r>
            <a:endParaRPr lang="en-US" altLang="zh-CN" sz="2400" dirty="0">
              <a:latin typeface="华文细黑" pitchFamily="2" charset="-122"/>
              <a:ea typeface="华文细黑" pitchFamily="2" charset="-122"/>
            </a:endParaRPr>
          </a:p>
          <a:p>
            <a:pPr lvl="1" eaLnBrk="1" hangingPunct="1">
              <a:defRPr/>
            </a:pPr>
            <a:r>
              <a:rPr lang="zh-CN" altLang="zh-CN" sz="2000" dirty="0" smtClean="0">
                <a:latin typeface="华文细黑" pitchFamily="2" charset="-122"/>
                <a:ea typeface="华文细黑" pitchFamily="2" charset="-122"/>
              </a:rPr>
              <a:t>在</a:t>
            </a:r>
            <a:r>
              <a:rPr lang="zh-CN" altLang="zh-CN" sz="2000" dirty="0">
                <a:latin typeface="华文细黑" pitchFamily="2" charset="-122"/>
                <a:ea typeface="华文细黑" pitchFamily="2" charset="-122"/>
              </a:rPr>
              <a:t>患者曾接触暴露过的骆驼中检出</a:t>
            </a:r>
            <a:r>
              <a:rPr lang="en-US" altLang="zh-CN" sz="2000" dirty="0">
                <a:latin typeface="华文细黑" pitchFamily="2" charset="-122"/>
                <a:ea typeface="华文细黑" pitchFamily="2" charset="-122"/>
              </a:rPr>
              <a:t>MERS-</a:t>
            </a:r>
            <a:r>
              <a:rPr lang="en-US" altLang="zh-CN" sz="2000" dirty="0" err="1">
                <a:latin typeface="华文细黑" pitchFamily="2" charset="-122"/>
                <a:ea typeface="华文细黑" pitchFamily="2" charset="-122"/>
              </a:rPr>
              <a:t>CoV</a:t>
            </a:r>
            <a:r>
              <a:rPr lang="zh-CN" altLang="zh-CN" sz="2000" dirty="0">
                <a:latin typeface="华文细黑" pitchFamily="2" charset="-122"/>
                <a:ea typeface="华文细黑" pitchFamily="2" charset="-122"/>
              </a:rPr>
              <a:t>的频率</a:t>
            </a:r>
            <a:endParaRPr lang="en-US" altLang="zh-CN" sz="2000" dirty="0">
              <a:latin typeface="华文细黑" pitchFamily="2" charset="-122"/>
              <a:ea typeface="华文细黑" pitchFamily="2" charset="-122"/>
            </a:endParaRPr>
          </a:p>
          <a:p>
            <a:pPr lvl="1" eaLnBrk="1" hangingPunct="1">
              <a:defRPr/>
            </a:pPr>
            <a:r>
              <a:rPr lang="zh-CN" altLang="zh-CN" sz="2000" dirty="0">
                <a:latin typeface="华文细黑" pitchFamily="2" charset="-122"/>
                <a:ea typeface="华文细黑" pitchFamily="2" charset="-122"/>
              </a:rPr>
              <a:t>血清学调查数据表明</a:t>
            </a:r>
            <a:r>
              <a:rPr lang="en-US" altLang="zh-CN" sz="2000" dirty="0">
                <a:latin typeface="华文细黑" pitchFamily="2" charset="-122"/>
                <a:ea typeface="华文细黑" pitchFamily="2" charset="-122"/>
              </a:rPr>
              <a:t>MERS-</a:t>
            </a:r>
            <a:r>
              <a:rPr lang="en-US" altLang="zh-CN" sz="2000" dirty="0" err="1">
                <a:latin typeface="华文细黑" pitchFamily="2" charset="-122"/>
                <a:ea typeface="华文细黑" pitchFamily="2" charset="-122"/>
              </a:rPr>
              <a:t>CoV</a:t>
            </a:r>
            <a:r>
              <a:rPr lang="zh-CN" altLang="zh-CN" sz="2000" dirty="0">
                <a:latin typeface="华文细黑" pitchFamily="2" charset="-122"/>
                <a:ea typeface="华文细黑" pitchFamily="2" charset="-122"/>
              </a:rPr>
              <a:t>在骆驼间广泛传播</a:t>
            </a:r>
            <a:endParaRPr lang="en-US" altLang="zh-CN" sz="2000" dirty="0">
              <a:latin typeface="华文细黑" pitchFamily="2" charset="-122"/>
              <a:ea typeface="华文细黑" pitchFamily="2" charset="-122"/>
            </a:endParaRPr>
          </a:p>
          <a:p>
            <a:pPr lvl="1" eaLnBrk="1" hangingPunct="1">
              <a:defRPr/>
            </a:pPr>
            <a:r>
              <a:rPr lang="zh-CN" altLang="zh-CN" sz="2000" dirty="0" smtClean="0">
                <a:latin typeface="华文细黑" pitchFamily="2" charset="-122"/>
                <a:ea typeface="华文细黑" pitchFamily="2" charset="-122"/>
              </a:rPr>
              <a:t>在同一区域人和骆驼直接或间接接触的频率</a:t>
            </a:r>
            <a:endParaRPr lang="en-US" altLang="zh-CN" sz="2000" dirty="0" smtClean="0">
              <a:latin typeface="华文细黑" pitchFamily="2" charset="-122"/>
              <a:ea typeface="华文细黑" pitchFamily="2" charset="-122"/>
            </a:endParaRPr>
          </a:p>
          <a:p>
            <a:pPr lvl="1" eaLnBrk="1" hangingPunct="1">
              <a:defRPr/>
            </a:pPr>
            <a:r>
              <a:rPr lang="zh-CN" altLang="zh-CN" sz="2000" dirty="0" smtClean="0">
                <a:latin typeface="华文细黑" pitchFamily="2" charset="-122"/>
                <a:ea typeface="华文细黑" pitchFamily="2" charset="-122"/>
              </a:rPr>
              <a:t>在</a:t>
            </a:r>
            <a:r>
              <a:rPr lang="zh-CN" altLang="zh-CN" sz="2000" dirty="0">
                <a:latin typeface="华文细黑" pitchFamily="2" charset="-122"/>
                <a:ea typeface="华文细黑" pitchFamily="2" charset="-122"/>
              </a:rPr>
              <a:t>同一区域采集的人源病毒和骆驼源病毒相似</a:t>
            </a:r>
            <a:endParaRPr lang="en-US" altLang="zh-CN" sz="2000" dirty="0">
              <a:latin typeface="华文细黑" pitchFamily="2" charset="-122"/>
              <a:ea typeface="华文细黑" pitchFamily="2" charset="-122"/>
            </a:endParaRPr>
          </a:p>
          <a:p>
            <a:pPr lvl="1" eaLnBrk="1" hangingPunct="1">
              <a:defRPr/>
            </a:pPr>
            <a:r>
              <a:rPr lang="zh-CN" altLang="zh-CN" sz="2000" dirty="0" smtClean="0">
                <a:latin typeface="华文细黑" pitchFamily="2" charset="-122"/>
                <a:ea typeface="华文细黑" pitchFamily="2" charset="-122"/>
              </a:rPr>
              <a:t>可能</a:t>
            </a:r>
            <a:r>
              <a:rPr lang="zh-CN" altLang="zh-CN" sz="2000" dirty="0">
                <a:latin typeface="华文细黑" pitchFamily="2" charset="-122"/>
                <a:ea typeface="华文细黑" pitchFamily="2" charset="-122"/>
              </a:rPr>
              <a:t>还存在其他宿主</a:t>
            </a:r>
            <a:r>
              <a:rPr lang="zh-CN" altLang="zh-CN" sz="2000" dirty="0" smtClean="0">
                <a:latin typeface="华文细黑" pitchFamily="2" charset="-122"/>
                <a:ea typeface="华文细黑" pitchFamily="2" charset="-122"/>
              </a:rPr>
              <a:t>，</a:t>
            </a:r>
            <a:r>
              <a:rPr lang="zh-CN" altLang="en-US" sz="2000" dirty="0" smtClean="0">
                <a:latin typeface="华文细黑" pitchFamily="2" charset="-122"/>
                <a:ea typeface="华文细黑" pitchFamily="2" charset="-122"/>
              </a:rPr>
              <a:t>但</a:t>
            </a:r>
            <a:r>
              <a:rPr lang="zh-CN" altLang="zh-CN" sz="2000" dirty="0" smtClean="0">
                <a:latin typeface="华文细黑" pitchFamily="2" charset="-122"/>
                <a:ea typeface="华文细黑" pitchFamily="2" charset="-122"/>
              </a:rPr>
              <a:t>到</a:t>
            </a:r>
            <a:r>
              <a:rPr lang="zh-CN" altLang="zh-CN" sz="2000" dirty="0">
                <a:latin typeface="华文细黑" pitchFamily="2" charset="-122"/>
                <a:ea typeface="华文细黑" pitchFamily="2" charset="-122"/>
              </a:rPr>
              <a:t>目前为止</a:t>
            </a:r>
            <a:r>
              <a:rPr lang="zh-CN" altLang="zh-CN" sz="2000" dirty="0" smtClean="0">
                <a:latin typeface="华文细黑" pitchFamily="2" charset="-122"/>
                <a:ea typeface="华文细黑" pitchFamily="2" charset="-122"/>
              </a:rPr>
              <a:t>，对</a:t>
            </a:r>
            <a:r>
              <a:rPr lang="zh-CN" altLang="zh-CN" sz="2000" dirty="0">
                <a:latin typeface="华文细黑" pitchFamily="2" charset="-122"/>
                <a:ea typeface="华文细黑" pitchFamily="2" charset="-122"/>
              </a:rPr>
              <a:t>山羊、牛、绵羊、水牛、猪和野生鸟类等动物的</a:t>
            </a:r>
            <a:r>
              <a:rPr lang="en-US" altLang="zh-CN" sz="2000" dirty="0">
                <a:latin typeface="华文细黑" pitchFamily="2" charset="-122"/>
                <a:ea typeface="华文细黑" pitchFamily="2" charset="-122"/>
              </a:rPr>
              <a:t>MERS-</a:t>
            </a:r>
            <a:r>
              <a:rPr lang="en-US" altLang="zh-CN" sz="2000" dirty="0" err="1">
                <a:latin typeface="华文细黑" pitchFamily="2" charset="-122"/>
                <a:ea typeface="华文细黑" pitchFamily="2" charset="-122"/>
              </a:rPr>
              <a:t>CoV</a:t>
            </a:r>
            <a:r>
              <a:rPr lang="zh-CN" altLang="zh-CN" sz="2000" dirty="0">
                <a:latin typeface="华文细黑" pitchFamily="2" charset="-122"/>
                <a:ea typeface="华文细黑" pitchFamily="2" charset="-122"/>
              </a:rPr>
              <a:t>抗体检测，并无阳性发现</a:t>
            </a:r>
            <a:endParaRPr lang="en-US" altLang="zh-CN" sz="2000" dirty="0">
              <a:latin typeface="华文细黑" pitchFamily="2" charset="-122"/>
              <a:ea typeface="华文细黑" pitchFamily="2" charset="-122"/>
            </a:endParaRPr>
          </a:p>
          <a:p>
            <a:pPr marL="464795" eaLnBrk="1" hangingPunct="1">
              <a:defRPr/>
            </a:pPr>
            <a:r>
              <a:rPr lang="zh-CN" altLang="zh-CN" sz="2400" dirty="0">
                <a:latin typeface="华文细黑" pitchFamily="2" charset="-122"/>
                <a:ea typeface="华文细黑" pitchFamily="2" charset="-122"/>
              </a:rPr>
              <a:t>虽然蝙蝠可能是病毒的宿主，但从流行病学角度来看，人类感染的传染源更可能是</a:t>
            </a:r>
            <a:r>
              <a:rPr lang="zh-CN" altLang="zh-CN" sz="2400" dirty="0" smtClean="0">
                <a:latin typeface="华文细黑" pitchFamily="2" charset="-122"/>
                <a:ea typeface="华文细黑" pitchFamily="2" charset="-122"/>
              </a:rPr>
              <a:t>骆驼</a:t>
            </a:r>
            <a:endParaRPr lang="en-US" altLang="zh-CN" sz="2400" dirty="0" smtClean="0">
              <a:latin typeface="华文细黑" pitchFamily="2" charset="-122"/>
              <a:ea typeface="华文细黑" pitchFamily="2" charset="-122"/>
            </a:endParaRPr>
          </a:p>
          <a:p>
            <a:pPr marL="464795" eaLnBrk="1" hangingPunct="1">
              <a:defRPr/>
            </a:pPr>
            <a:r>
              <a:rPr lang="zh-CN" altLang="en-US" sz="2400" dirty="0" smtClean="0">
                <a:latin typeface="华文细黑" pitchFamily="2" charset="-122"/>
                <a:ea typeface="华文细黑" pitchFamily="2" charset="-122"/>
              </a:rPr>
              <a:t>病人可作为传染源，导致续发病例发生</a:t>
            </a:r>
            <a:endParaRPr lang="en-US" altLang="zh-CN" sz="2400" dirty="0" smtClean="0">
              <a:latin typeface="华文细黑" pitchFamily="2" charset="-122"/>
              <a:ea typeface="华文细黑" pitchFamily="2" charset="-122"/>
            </a:endParaRPr>
          </a:p>
          <a:p>
            <a:pPr marL="464795" eaLnBrk="1" hangingPunct="1">
              <a:defRPr/>
            </a:pPr>
            <a:r>
              <a:rPr lang="zh-CN" altLang="en-US" sz="2400" b="1" dirty="0" smtClean="0">
                <a:latin typeface="华文细黑" pitchFamily="2" charset="-122"/>
                <a:ea typeface="华文细黑" pitchFamily="2" charset="-122"/>
              </a:rPr>
              <a:t>传染源：</a:t>
            </a:r>
            <a:r>
              <a:rPr lang="zh-CN" altLang="en-US" sz="2400" dirty="0" smtClean="0">
                <a:latin typeface="华文细黑" pitchFamily="2" charset="-122"/>
                <a:ea typeface="华文细黑" pitchFamily="2" charset="-122"/>
              </a:rPr>
              <a:t>中东地区</a:t>
            </a:r>
            <a:r>
              <a:rPr lang="en-US" altLang="zh-CN" sz="2400" dirty="0" smtClean="0">
                <a:latin typeface="华文细黑" pitchFamily="2" charset="-122"/>
                <a:ea typeface="华文细黑" pitchFamily="2" charset="-122"/>
              </a:rPr>
              <a:t>-</a:t>
            </a:r>
            <a:r>
              <a:rPr lang="zh-CN" altLang="en-US" sz="2400" dirty="0" smtClean="0">
                <a:latin typeface="华文细黑" pitchFamily="2" charset="-122"/>
                <a:ea typeface="华文细黑" pitchFamily="2" charset="-122"/>
              </a:rPr>
              <a:t>单峰骆驼和病人；其他国家</a:t>
            </a:r>
            <a:r>
              <a:rPr lang="en-US" altLang="zh-CN" sz="2400" dirty="0" smtClean="0">
                <a:latin typeface="华文细黑" pitchFamily="2" charset="-122"/>
                <a:ea typeface="华文细黑" pitchFamily="2" charset="-122"/>
              </a:rPr>
              <a:t>-</a:t>
            </a:r>
            <a:r>
              <a:rPr lang="zh-CN" altLang="en-US" sz="2400" dirty="0" smtClean="0">
                <a:latin typeface="华文细黑" pitchFamily="2" charset="-122"/>
                <a:ea typeface="华文细黑" pitchFamily="2" charset="-122"/>
              </a:rPr>
              <a:t>病人</a:t>
            </a:r>
            <a:endParaRPr lang="zh-CN" altLang="zh-CN" sz="2400" dirty="0">
              <a:latin typeface="华文细黑" pitchFamily="2" charset="-122"/>
              <a:ea typeface="华文细黑" pitchFamily="2"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bwMode="auto">
          <a:xfrm>
            <a:off x="539750" y="274638"/>
            <a:ext cx="972185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zh-CN" altLang="en-US" sz="3600" dirty="0" smtClean="0">
                <a:latin typeface="黑体" pitchFamily="49" charset="-122"/>
                <a:ea typeface="黑体" pitchFamily="49" charset="-122"/>
              </a:rPr>
              <a:t>传播途径</a:t>
            </a:r>
          </a:p>
        </p:txBody>
      </p:sp>
      <p:sp>
        <p:nvSpPr>
          <p:cNvPr id="10243" name="内容占位符 2"/>
          <p:cNvSpPr>
            <a:spLocks noGrp="1"/>
          </p:cNvSpPr>
          <p:nvPr>
            <p:ph idx="1"/>
          </p:nvPr>
        </p:nvSpPr>
        <p:spPr bwMode="auto">
          <a:xfrm>
            <a:off x="539750" y="1500188"/>
            <a:ext cx="9721850"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150000"/>
              </a:lnSpc>
            </a:pPr>
            <a:r>
              <a:rPr lang="zh-CN" altLang="zh-CN" sz="2400" smtClean="0">
                <a:latin typeface="华文细黑" pitchFamily="2" charset="-122"/>
                <a:ea typeface="华文细黑" pitchFamily="2" charset="-122"/>
              </a:rPr>
              <a:t>受感染动物可通过鼻腔和眼睛分泌物、粪便、奶和尿排出病毒，在其组织器官和肌肉也可发现病毒存在，但具体</a:t>
            </a:r>
            <a:r>
              <a:rPr lang="zh-CN" altLang="en-US" sz="2400" smtClean="0">
                <a:latin typeface="华文细黑" pitchFamily="2" charset="-122"/>
                <a:ea typeface="华文细黑" pitchFamily="2" charset="-122"/>
              </a:rPr>
              <a:t>从动物到人的</a:t>
            </a:r>
            <a:r>
              <a:rPr lang="zh-CN" altLang="zh-CN" sz="2400" smtClean="0">
                <a:latin typeface="华文细黑" pitchFamily="2" charset="-122"/>
                <a:ea typeface="华文细黑" pitchFamily="2" charset="-122"/>
              </a:rPr>
              <a:t>传播途径尚不清楚。</a:t>
            </a:r>
            <a:endParaRPr lang="en-US" altLang="zh-CN" sz="2400" smtClean="0">
              <a:latin typeface="华文细黑" pitchFamily="2" charset="-122"/>
              <a:ea typeface="华文细黑" pitchFamily="2" charset="-122"/>
            </a:endParaRPr>
          </a:p>
          <a:p>
            <a:pPr eaLnBrk="1" hangingPunct="1">
              <a:lnSpc>
                <a:spcPct val="150000"/>
              </a:lnSpc>
            </a:pPr>
            <a:r>
              <a:rPr lang="zh-CN" altLang="zh-CN" sz="2400" smtClean="0">
                <a:latin typeface="华文细黑" pitchFamily="2" charset="-122"/>
                <a:ea typeface="华文细黑" pitchFamily="2" charset="-122"/>
              </a:rPr>
              <a:t>人与人之间可能主要通过无防护的密切接触进行传播</a:t>
            </a:r>
            <a:r>
              <a:rPr lang="zh-CN" altLang="en-US" sz="2400" smtClean="0">
                <a:latin typeface="华文细黑" pitchFamily="2" charset="-122"/>
                <a:ea typeface="华文细黑" pitchFamily="2" charset="-122"/>
              </a:rPr>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a:spLocks noGrp="1"/>
          </p:cNvSpPr>
          <p:nvPr>
            <p:ph type="title"/>
          </p:nvPr>
        </p:nvSpPr>
        <p:spPr bwMode="auto">
          <a:xfrm>
            <a:off x="539750" y="274638"/>
            <a:ext cx="972185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zh-CN" altLang="zh-CN" sz="3600" dirty="0" smtClean="0">
                <a:latin typeface="黑体" pitchFamily="49" charset="-122"/>
                <a:ea typeface="黑体" pitchFamily="49" charset="-122"/>
              </a:rPr>
              <a:t>易</a:t>
            </a:r>
            <a:r>
              <a:rPr lang="zh-CN" altLang="en-US" sz="3600" dirty="0" smtClean="0">
                <a:latin typeface="黑体" pitchFamily="49" charset="-122"/>
                <a:ea typeface="黑体" pitchFamily="49" charset="-122"/>
              </a:rPr>
              <a:t>感人群</a:t>
            </a:r>
            <a:r>
              <a:rPr lang="zh-CN" altLang="zh-CN" sz="3600" dirty="0" smtClean="0">
                <a:latin typeface="黑体" pitchFamily="49" charset="-122"/>
                <a:ea typeface="黑体" pitchFamily="49" charset="-122"/>
              </a:rPr>
              <a:t/>
            </a:r>
            <a:br>
              <a:rPr lang="zh-CN" altLang="zh-CN" sz="3600" dirty="0" smtClean="0">
                <a:latin typeface="黑体" pitchFamily="49" charset="-122"/>
                <a:ea typeface="黑体" pitchFamily="49" charset="-122"/>
              </a:rPr>
            </a:br>
            <a:endParaRPr lang="zh-CN" altLang="en-US" sz="3600" dirty="0" smtClean="0">
              <a:latin typeface="黑体" pitchFamily="49" charset="-122"/>
              <a:ea typeface="黑体" pitchFamily="49" charset="-122"/>
            </a:endParaRPr>
          </a:p>
        </p:txBody>
      </p:sp>
      <p:sp>
        <p:nvSpPr>
          <p:cNvPr id="11267" name="内容占位符 2"/>
          <p:cNvSpPr>
            <a:spLocks noGrp="1"/>
          </p:cNvSpPr>
          <p:nvPr>
            <p:ph idx="1"/>
          </p:nvPr>
        </p:nvSpPr>
        <p:spPr bwMode="auto">
          <a:xfrm>
            <a:off x="542925" y="1214438"/>
            <a:ext cx="9721850"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150000"/>
              </a:lnSpc>
            </a:pPr>
            <a:r>
              <a:rPr lang="zh-CN" altLang="en-US" sz="2400" smtClean="0">
                <a:latin typeface="华文细黑" pitchFamily="2" charset="-122"/>
                <a:ea typeface="华文细黑" pitchFamily="2" charset="-122"/>
              </a:rPr>
              <a:t>人群普遍易感</a:t>
            </a:r>
            <a:endParaRPr lang="en-US" altLang="zh-CN" sz="2400" smtClean="0">
              <a:latin typeface="华文细黑" pitchFamily="2" charset="-122"/>
              <a:ea typeface="华文细黑" pitchFamily="2" charset="-122"/>
            </a:endParaRPr>
          </a:p>
          <a:p>
            <a:pPr eaLnBrk="1" hangingPunct="1">
              <a:lnSpc>
                <a:spcPct val="150000"/>
              </a:lnSpc>
            </a:pPr>
            <a:r>
              <a:rPr lang="zh-CN" altLang="zh-CN" sz="2400" smtClean="0">
                <a:latin typeface="华文细黑" pitchFamily="2" charset="-122"/>
                <a:ea typeface="华文细黑" pitchFamily="2" charset="-122"/>
              </a:rPr>
              <a:t>研究表明，与骆驼有密切接触的人（如农场工人、屠宰场工人和兽医等）感染该病毒的风险较大</a:t>
            </a:r>
            <a:r>
              <a:rPr lang="zh-CN" altLang="en-US" sz="2400" smtClean="0">
                <a:latin typeface="华文细黑" pitchFamily="2" charset="-122"/>
                <a:ea typeface="华文细黑" pitchFamily="2" charset="-122"/>
              </a:rPr>
              <a:t>。</a:t>
            </a:r>
            <a:endParaRPr lang="zh-CN" altLang="zh-CN" sz="2400" smtClean="0">
              <a:latin typeface="华文细黑" pitchFamily="2" charset="-122"/>
              <a:ea typeface="华文细黑" pitchFamily="2" charset="-122"/>
            </a:endParaRPr>
          </a:p>
          <a:p>
            <a:pPr eaLnBrk="1" hangingPunct="1">
              <a:lnSpc>
                <a:spcPct val="150000"/>
              </a:lnSpc>
            </a:pPr>
            <a:r>
              <a:rPr lang="zh-CN" altLang="zh-CN" sz="2400" smtClean="0">
                <a:latin typeface="华文细黑" pitchFamily="2" charset="-122"/>
                <a:ea typeface="华文细黑" pitchFamily="2" charset="-122"/>
              </a:rPr>
              <a:t>患有糖尿病、肾衰、慢性肺部疾病和免疫功能低下者易发展为中东呼吸综合征重症病例。</a:t>
            </a:r>
            <a:endParaRPr lang="en-US" altLang="zh-CN" sz="2400" smtClean="0">
              <a:latin typeface="华文细黑" pitchFamily="2" charset="-122"/>
              <a:ea typeface="华文细黑" pitchFamily="2" charset="-122"/>
            </a:endParaRPr>
          </a:p>
          <a:p>
            <a:pPr eaLnBrk="1" hangingPunct="1">
              <a:lnSpc>
                <a:spcPct val="150000"/>
              </a:lnSpc>
            </a:pPr>
            <a:endParaRPr lang="zh-CN" altLang="en-US" sz="2400" smtClean="0">
              <a:latin typeface="华文细黑" pitchFamily="2" charset="-122"/>
              <a:ea typeface="华文细黑" pitchFamily="2"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DC蓝边">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508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3600" b="0" i="0" u="none" strike="noStrike" cap="none" normalizeH="0" baseline="0" smtClean="0">
            <a:ln>
              <a:noFill/>
            </a:ln>
            <a:solidFill>
              <a:schemeClr val="tx1"/>
            </a:solidFill>
            <a:effectLst/>
            <a:latin typeface="Arial" pitchFamily="34" charset="0"/>
            <a:ea typeface="隶书" pitchFamily="49" charset="-122"/>
          </a:defRPr>
        </a:defPPr>
      </a:lstStyle>
    </a:spDef>
    <a:lnDef>
      <a:spPr bwMode="auto">
        <a:xfrm>
          <a:off x="0" y="0"/>
          <a:ext cx="1" cy="1"/>
        </a:xfrm>
        <a:custGeom>
          <a:avLst/>
          <a:gdLst/>
          <a:ahLst/>
          <a:cxnLst/>
          <a:rect l="0" t="0" r="0" b="0"/>
          <a:pathLst/>
        </a:custGeom>
        <a:solidFill>
          <a:schemeClr val="accent1"/>
        </a:solidFill>
        <a:ln w="508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3600" b="0" i="0" u="none" strike="noStrike" cap="none" normalizeH="0" baseline="0" smtClean="0">
            <a:ln>
              <a:noFill/>
            </a:ln>
            <a:solidFill>
              <a:schemeClr val="tx1"/>
            </a:solidFill>
            <a:effectLst/>
            <a:latin typeface="Arial" pitchFamily="34" charset="0"/>
            <a:ea typeface="隶书" pitchFamily="49" charset="-122"/>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CDC蓝边</Template>
  <TotalTime>1525</TotalTime>
  <Words>2141</Words>
  <Application>Microsoft Office PowerPoint</Application>
  <PresentationFormat>自定义</PresentationFormat>
  <Paragraphs>152</Paragraphs>
  <Slides>31</Slides>
  <Notes>2</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31</vt:i4>
      </vt:variant>
    </vt:vector>
  </HeadingPairs>
  <TitlesOfParts>
    <vt:vector size="44" baseType="lpstr">
      <vt:lpstr>Arial</vt:lpstr>
      <vt:lpstr>宋体</vt:lpstr>
      <vt:lpstr>Calibri</vt:lpstr>
      <vt:lpstr>隶书</vt:lpstr>
      <vt:lpstr>Gungsuh</vt:lpstr>
      <vt:lpstr>黑体</vt:lpstr>
      <vt:lpstr>华文细黑</vt:lpstr>
      <vt:lpstr>Wingdings</vt:lpstr>
      <vt:lpstr>Tahoma</vt:lpstr>
      <vt:lpstr>幼圆</vt:lpstr>
      <vt:lpstr>微软雅黑 Light</vt:lpstr>
      <vt:lpstr>Batang</vt:lpstr>
      <vt:lpstr>CDC蓝边</vt:lpstr>
      <vt:lpstr>中东呼吸综合征（MERS）疫情及应对</vt:lpstr>
      <vt:lpstr>提  纲</vt:lpstr>
      <vt:lpstr>MERS基本知识</vt:lpstr>
      <vt:lpstr>冠状病毒概述</vt:lpstr>
      <vt:lpstr>人类冠状病毒感染</vt:lpstr>
      <vt:lpstr>中东呼吸综合征冠状病毒（MERS-CoV）</vt:lpstr>
      <vt:lpstr>传染源 </vt:lpstr>
      <vt:lpstr>传播途径</vt:lpstr>
      <vt:lpstr>易感人群 </vt:lpstr>
      <vt:lpstr>潜伏期及传染期</vt:lpstr>
      <vt:lpstr>临床表现</vt:lpstr>
      <vt:lpstr>治疗和预防 </vt:lpstr>
      <vt:lpstr>全球最新疫情信息</vt:lpstr>
      <vt:lpstr>MERS全球疫情概况（ WHO,截止2015年6月16日） </vt:lpstr>
      <vt:lpstr>MERS输出病例</vt:lpstr>
      <vt:lpstr>MERS报告病例发病曲线（WHO，2015年6月14日） </vt:lpstr>
      <vt:lpstr>PowerPoint 演示文稿</vt:lpstr>
      <vt:lpstr>韩国疫情进展</vt:lpstr>
      <vt:lpstr>韩国疫情概况</vt:lpstr>
      <vt:lpstr>病例传播代数</vt:lpstr>
      <vt:lpstr>韩国MERS确诊病例发病曲线 （按就诊医院，N=155）</vt:lpstr>
      <vt:lpstr>世界卫生组织-韩国联合考察团 结论和对韩国政府的建议</vt:lpstr>
      <vt:lpstr>考察结论-1</vt:lpstr>
      <vt:lpstr>考察结论-2</vt:lpstr>
      <vt:lpstr>考察结论-3</vt:lpstr>
      <vt:lpstr>给韩国政府的建议-1</vt:lpstr>
      <vt:lpstr>给韩国政府的建议-2</vt:lpstr>
      <vt:lpstr>给韩国政府的建议-3</vt:lpstr>
      <vt:lpstr>给韩国政府的建议-4</vt:lpstr>
      <vt:lpstr>WHO就MERS举行国际卫生条例突发事件委员会 第九次会议</vt:lpstr>
      <vt:lpstr>谢  谢！</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涂文校</dc:creator>
  <cp:lastModifiedBy>向妮娟</cp:lastModifiedBy>
  <cp:revision>443</cp:revision>
  <dcterms:created xsi:type="dcterms:W3CDTF">2014-01-03T01:48:22Z</dcterms:created>
  <dcterms:modified xsi:type="dcterms:W3CDTF">2015-06-19T13:14:33Z</dcterms:modified>
</cp:coreProperties>
</file>