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93" r:id="rId6"/>
    <p:sldId id="332" r:id="rId7"/>
    <p:sldId id="319" r:id="rId8"/>
    <p:sldId id="344" r:id="rId9"/>
    <p:sldId id="342" r:id="rId10"/>
    <p:sldId id="320" r:id="rId11"/>
    <p:sldId id="321" r:id="rId12"/>
    <p:sldId id="354" r:id="rId13"/>
    <p:sldId id="322" r:id="rId14"/>
    <p:sldId id="330" r:id="rId15"/>
    <p:sldId id="323" r:id="rId16"/>
    <p:sldId id="356" r:id="rId17"/>
    <p:sldId id="358" r:id="rId18"/>
    <p:sldId id="360" r:id="rId19"/>
    <p:sldId id="333" r:id="rId20"/>
    <p:sldId id="34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648D"/>
    <a:srgbClr val="FFFFFF"/>
    <a:srgbClr val="DFEDF8"/>
    <a:srgbClr val="FDDD00"/>
    <a:srgbClr val="F5CB39"/>
    <a:srgbClr val="89BDE5"/>
    <a:srgbClr val="303030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2" autoAdjust="0"/>
    <p:restoredTop sz="86658" autoAdjust="0"/>
  </p:normalViewPr>
  <p:slideViewPr>
    <p:cSldViewPr snapToGrid="0">
      <p:cViewPr varScale="1">
        <p:scale>
          <a:sx n="58" d="100"/>
          <a:sy n="58" d="100"/>
        </p:scale>
        <p:origin x="-616" y="-68"/>
      </p:cViewPr>
      <p:guideLst>
        <p:guide orient="horz" pos="2160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中毒死亡人数占比（</a:t>
            </a:r>
            <a:r>
              <a:rPr lang="en-US"/>
              <a:t>%</a:t>
            </a:r>
            <a:r>
              <a:rPr lang="zh-CN"/>
              <a:t>）</a:t>
            </a:r>
            <a:endParaRPr lang="zh-CN"/>
          </a:p>
        </c:rich>
      </c:tx>
      <c:layout>
        <c:manualLayout>
          <c:xMode val="edge"/>
          <c:yMode val="edge"/>
          <c:x val="0.00121089295547691"/>
          <c:y val="0.928945354419764"/>
        </c:manualLayout>
      </c:layout>
      <c:overlay val="1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死亡率（%）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67546853746373"/>
                  <c:y val="0.2136517061103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8409753563285"/>
                  <c:y val="-0.24368090036287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784961428755"/>
                      <c:h val="0.13727152989064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85030270727246"/>
                  <c:y val="-0.20798716650098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74938200463939"/>
                  <c:y val="-0.06257403742639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一氧化碳</c:v>
                </c:pt>
                <c:pt idx="1">
                  <c:v>硫化氢</c:v>
                </c:pt>
                <c:pt idx="2">
                  <c:v>二氧化碳</c:v>
                </c:pt>
                <c:pt idx="3">
                  <c:v>混合气体</c:v>
                </c:pt>
                <c:pt idx="4">
                  <c:v>其它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14.1</c:v>
                </c:pt>
                <c:pt idx="1">
                  <c:v>39.9</c:v>
                </c:pt>
                <c:pt idx="2">
                  <c:v>13.1</c:v>
                </c:pt>
                <c:pt idx="3">
                  <c:v>8.7</c:v>
                </c:pt>
                <c:pt idx="4">
                  <c:v>24.2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备注：</a:t>
            </a:r>
            <a:endParaRPr lang="zh-CN" altLang="en-US" dirty="0"/>
          </a:p>
          <a:p>
            <a:r>
              <a:rPr lang="zh-CN" altLang="en-US" dirty="0"/>
              <a:t>如果要对中毒人员实施救援，在实施救援时</a:t>
            </a:r>
            <a:r>
              <a:rPr lang="en-US" altLang="zh-CN" dirty="0"/>
              <a:t>,</a:t>
            </a:r>
            <a:r>
              <a:rPr lang="zh-CN" altLang="en-US" dirty="0">
                <a:ea typeface="宋体" panose="02010600030101010101" pitchFamily="2" charset="-122"/>
              </a:rPr>
              <a:t>救援人员不能在没有任何防护措施的情况下直接下井人，也不能佩戴普通口罩下井救人，用湿毛巾捂住口鼻下井也是不对的。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备注：</a:t>
            </a:r>
            <a:endParaRPr lang="zh-CN" altLang="en-US" dirty="0"/>
          </a:p>
          <a:p>
            <a:r>
              <a:rPr lang="zh-CN" altLang="en-US" dirty="0"/>
              <a:t>施救者必须佩戴给氧式的防毒面罩，必须在腰间系上救生绳，必须在专人的监护下才能下井救人。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备注：</a:t>
            </a:r>
            <a:endParaRPr lang="zh-CN" altLang="en-US" dirty="0"/>
          </a:p>
          <a:p>
            <a:r>
              <a:rPr lang="zh-CN" altLang="en-US" dirty="0"/>
              <a:t>被救人员应立刻移至新鲜空气处，做好现场急救处理，并迅速送往医院救治。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备注：急性职业中毒事故防制工作重在预防，加强宣传教育，加强现场应急处理培训与管理，在进行作业前对可能存在的危险性有足够的认识，在弘扬舍己救人的精神的同时提倡科学施救，避免伤亡。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备注：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生产过程中应注意密闭和通风，应设置自动报警器，进入可能产生硫化氢的场所时应事先通风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备注：</a:t>
            </a:r>
            <a:endParaRPr lang="zh-CN" altLang="en-US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dirty="0">
                <a:sym typeface="+mn-ea"/>
              </a:rPr>
              <a:t>在进行作业前对可能存在的危险性有足够的认识，</a:t>
            </a:r>
            <a:r>
              <a:rPr lang="zh-CN" altLang="en-US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进入高浓度区域工作时，应佩戴防毒面罩（给氧式），身系救生绳，并有专人在外监护。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备注：在此特别提醒热心善良群众，在遇到此类事故时，应在科学救援的前提下，保护好自己，帮助别人，及时拨打救援电话和急救电话，避免盲目施救。</a:t>
            </a:r>
            <a:endParaRPr lang="en-US" altLang="zh-CN" b="0" dirty="0" smtClean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备注：</a:t>
            </a:r>
            <a:endParaRPr lang="zh-CN" altLang="en-US" dirty="0" smtClean="0"/>
          </a:p>
          <a:p>
            <a:r>
              <a:rPr lang="zh-CN" altLang="en-US" dirty="0" smtClean="0"/>
              <a:t>对于硫化氢引起的急性职业中毒</a:t>
            </a:r>
            <a:r>
              <a:rPr lang="zh-CN" altLang="en-US" smtClean="0"/>
              <a:t>事故，我们做到预防为主，科学施救，远离井盖下的隐形杀手。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algn="just" fontAlgn="auto">
              <a:lnSpc>
                <a:spcPct val="150000"/>
              </a:lnSpc>
            </a:pPr>
            <a:r>
              <a:rPr lang="zh-CN" altLang="en-US" sz="2000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备注：夏天来了，大雨暴雨的季节到了，在小区里马路边都会有许多的井盖，而井盖下的一个隐形杀手也来到了我们的身边。这个隐形杀手它有多大的威力呢，我给大家讲一个真实的事件。</a:t>
            </a:r>
            <a:endParaRPr lang="zh-CN" altLang="en-US" sz="2000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0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备注：</a:t>
            </a:r>
            <a:r>
              <a:rPr lang="en-US" altLang="zh-CN" sz="1200" b="0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2012</a:t>
            </a:r>
            <a:r>
              <a:rPr lang="zh-CN" altLang="en-US" sz="1200" b="0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200" b="0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0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北京市某小区内的污水处理井正在进行井下清淤，工人甲被发现晕倒后，工人乙下井抢救也晕倒在井内，工人丙用湿毛巾捂住口鼻下井救援，也晕倒在井内，三人被随后赶到的其他救援人员救出后，送医院抢救，</a:t>
            </a:r>
            <a:r>
              <a:rPr lang="zh-CN" altLang="en-US" dirty="0">
                <a:sym typeface="+mn-ea"/>
              </a:rPr>
              <a:t>工人乙和工人丙经抢救后脱离危险，工人甲抢救无效死亡，</a:t>
            </a:r>
            <a:r>
              <a:rPr lang="zh-CN" altLang="en-US" sz="1200" b="0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事故造成一死两伤。这是一起典型的急性职业中毒事故，对中毒者的诊断结果，急性重度硫化氢中毒。</a:t>
            </a:r>
            <a:endParaRPr lang="zh-CN" altLang="en-US" sz="1200" b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dirty="0"/>
              <a:t>硫化氢就是隐藏在井盖下的隐形杀手，它是一种什么物质，为什么有这么大的威力呢？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ea typeface="宋体" panose="02010600030101010101" pitchFamily="2" charset="-122"/>
              </a:rPr>
              <a:t>备注：硫化氢是一种无色，具有强烈臭鸡蛋气味的高毒窒息性气体。气体相对密度为</a:t>
            </a:r>
            <a:r>
              <a:rPr lang="en-US" altLang="zh-CN" dirty="0" smtClean="0">
                <a:ea typeface="宋体" panose="02010600030101010101" pitchFamily="2" charset="-122"/>
              </a:rPr>
              <a:t>1.19</a:t>
            </a:r>
            <a:r>
              <a:rPr lang="zh-CN" altLang="en-US" dirty="0" smtClean="0">
                <a:ea typeface="宋体" panose="02010600030101010101" pitchFamily="2" charset="-122"/>
              </a:rPr>
              <a:t>，略重于空气，易在低洼处聚积。高浓度的硫化氢具有神经毒性，可致</a:t>
            </a:r>
            <a:r>
              <a:rPr lang="zh-CN" altLang="en-US" dirty="0" smtClean="0"/>
              <a:t>嗅觉神经麻痹，也就是说高浓度时，有可能就闻不到它的臭鸡蛋气味了。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zh-CN" altLang="en-US" dirty="0"/>
              <a:t>夏季多雨季</a:t>
            </a:r>
            <a:r>
              <a:rPr lang="en-US" altLang="zh-CN" dirty="0"/>
              <a:t>,</a:t>
            </a:r>
            <a:r>
              <a:rPr lang="zh-CN" altLang="en-US" dirty="0"/>
              <a:t>在市政服务行业的工人在清理废水池、污水管道疏和维修、污水井下污物清理作业时，发生急性职业中毒事故是因为池内或管道内有机物长期发酵，极易产生硫化氢，并在封闭狭窄空间内聚集，工人进入这样的空间</a:t>
            </a:r>
            <a:r>
              <a:rPr lang="zh-CN" altLang="en-US" dirty="0" smtClean="0"/>
              <a:t>，短</a:t>
            </a:r>
            <a:r>
              <a:rPr lang="zh-CN" altLang="en-US" dirty="0"/>
              <a:t>时间接触大量硫化氢，引起</a:t>
            </a:r>
            <a:r>
              <a:rPr lang="zh-CN" altLang="en-US" dirty="0" smtClean="0"/>
              <a:t>急性中毒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zh-CN" altLang="en-US" dirty="0" smtClean="0">
                <a:sym typeface="+mn-ea"/>
              </a:rPr>
              <a:t>备注：在</a:t>
            </a:r>
            <a:r>
              <a:rPr lang="zh-CN" altLang="en-US" dirty="0">
                <a:sym typeface="+mn-ea"/>
              </a:rPr>
              <a:t>夏季多雨季</a:t>
            </a:r>
            <a:r>
              <a:rPr lang="en-US" altLang="zh-CN" dirty="0">
                <a:sym typeface="+mn-ea"/>
              </a:rPr>
              <a:t>,</a:t>
            </a:r>
            <a:r>
              <a:rPr lang="zh-CN" altLang="en-US" dirty="0">
                <a:sym typeface="+mn-ea"/>
              </a:rPr>
              <a:t>在市政服务行业的工人在清理废水池、污水管道疏和维修、污水井下污物清理作业时，发生急性职业中毒事故是因为池内或管道内有机物长期发酵，极易产生硫化氢，并在封闭狭窄空间内聚集，工人进入这样的空间</a:t>
            </a:r>
            <a:r>
              <a:rPr lang="zh-CN" altLang="en-US" dirty="0" smtClean="0">
                <a:sym typeface="+mn-ea"/>
              </a:rPr>
              <a:t>，短</a:t>
            </a:r>
            <a:r>
              <a:rPr lang="zh-CN" altLang="en-US" dirty="0">
                <a:sym typeface="+mn-ea"/>
              </a:rPr>
              <a:t>时间接触大量硫化氢，引起</a:t>
            </a:r>
            <a:r>
              <a:rPr lang="zh-CN" altLang="en-US" dirty="0" smtClean="0">
                <a:sym typeface="+mn-ea"/>
              </a:rPr>
              <a:t>急性中毒</a:t>
            </a:r>
            <a:endParaRPr lang="en-US" altLang="zh-CN" dirty="0" smtClean="0"/>
          </a:p>
          <a:p>
            <a:pPr lvl="0" algn="just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zh-CN" altLang="en-US" sz="1200" b="0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备注：北京市每年</a:t>
            </a:r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6~9</a:t>
            </a:r>
            <a:r>
              <a:rPr lang="zh-CN" altLang="en-US" sz="1200" b="0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月由硫化氢引发的急性职业中毒事故都有数起至十几起</a:t>
            </a:r>
            <a:endParaRPr lang="zh-CN" altLang="en-US" sz="1200" b="0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1200" b="0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全国的数据来看硫化氢也是引起急性职业中毒事故最多的化学物质，中毒死亡人数最多，占到了总死亡人数的</a:t>
            </a:r>
            <a:r>
              <a:rPr lang="en-US" altLang="zh-CN" sz="1200" b="0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40%</a:t>
            </a:r>
            <a:r>
              <a:rPr lang="zh-CN" altLang="en-US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，救援人员中毒死亡率最高。</a:t>
            </a:r>
            <a:endParaRPr lang="en-US" altLang="zh-CN" b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zh-CN" altLang="en-US" b="0" dirty="0">
                <a:ea typeface="宋体" panose="02010600030101010101" pitchFamily="2" charset="-122"/>
              </a:rPr>
              <a:t>备注：</a:t>
            </a:r>
            <a:endParaRPr lang="en-US" altLang="zh-CN" b="0" dirty="0"/>
          </a:p>
          <a:p>
            <a:r>
              <a:rPr lang="zh-CN" altLang="en-US" b="0" dirty="0"/>
              <a:t>主要由于在救援过程中由于作业现场缺乏必要的救援防护设备，救援人员缺乏自我保护意识和保护能力，盲目施救，导致中毒现场下去一个中毒一个的严重后果，在相关的报道中长沙发生</a:t>
            </a:r>
            <a:r>
              <a:rPr lang="zh-CN" altLang="en-US" dirty="0"/>
              <a:t>过为抢救一名工人，在短时间内</a:t>
            </a:r>
            <a:r>
              <a:rPr lang="en-US" altLang="zh-CN" dirty="0"/>
              <a:t>6</a:t>
            </a:r>
            <a:r>
              <a:rPr lang="zh-CN" altLang="en-US" dirty="0"/>
              <a:t>名救援人员</a:t>
            </a:r>
            <a:r>
              <a:rPr lang="zh-CN" altLang="en-US" dirty="0">
                <a:sym typeface="+mn-ea"/>
              </a:rPr>
              <a:t>相继</a:t>
            </a:r>
            <a:r>
              <a:rPr lang="zh-CN" altLang="en-US" dirty="0"/>
              <a:t>中毒，事故造成</a:t>
            </a:r>
            <a:r>
              <a:rPr lang="en-US" altLang="zh-CN" dirty="0"/>
              <a:t>2</a:t>
            </a:r>
            <a:r>
              <a:rPr lang="zh-CN" altLang="en-US" dirty="0"/>
              <a:t>人死亡，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备注：</a:t>
            </a:r>
            <a:endParaRPr lang="zh-CN" altLang="en-US" dirty="0"/>
          </a:p>
          <a:p>
            <a:r>
              <a:rPr lang="zh-CN" altLang="en-US" dirty="0"/>
              <a:t>在遇到这类事故时应怎么处理呢，首先是拨打救援电话</a:t>
            </a:r>
            <a:r>
              <a:rPr lang="en-US" altLang="zh-CN" dirty="0"/>
              <a:t>119</a:t>
            </a:r>
            <a:r>
              <a:rPr lang="zh-CN" altLang="en-US" dirty="0">
                <a:ea typeface="宋体" panose="02010600030101010101" pitchFamily="2" charset="-122"/>
              </a:rPr>
              <a:t>，急救电话</a:t>
            </a:r>
            <a:r>
              <a:rPr lang="en-US" altLang="zh-CN" dirty="0">
                <a:ea typeface="宋体" panose="02010600030101010101" pitchFamily="2" charset="-122"/>
              </a:rPr>
              <a:t>120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备注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endParaRPr lang="zh-CN" altLang="en-US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在发生急性中毒情况现场救援时，应采取以下措施，首先</a:t>
            </a:r>
            <a:r>
              <a:rPr lang="zh-CN" altLang="en-US" sz="2800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用鼓风机等向井内或池内注入新鲜空气，一般排风量应为事故</a:t>
            </a:r>
            <a:r>
              <a:rPr lang="en-US" altLang="zh-CN" sz="2800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2800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地点空间估计容积的</a:t>
            </a:r>
            <a:r>
              <a:rPr lang="en-US" altLang="zh-CN" sz="2800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3~5</a:t>
            </a:r>
            <a:r>
              <a:rPr lang="zh-CN" altLang="en-US" sz="2800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倍以上。注意施救者应站在上风向，以避免排出废气的吸入中毒。</a:t>
            </a:r>
            <a:endParaRPr lang="zh-CN" altLang="en-US" sz="2800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C6F85-A68B-45A7-B5C0-6927941749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0" y="5839460"/>
            <a:ext cx="1264920" cy="1017905"/>
            <a:chOff x="0" y="9196"/>
            <a:chExt cx="1992" cy="1603"/>
          </a:xfrm>
        </p:grpSpPr>
        <p:sp>
          <p:nvSpPr>
            <p:cNvPr id="12" name="矩形 11"/>
            <p:cNvSpPr/>
            <p:nvPr/>
          </p:nvSpPr>
          <p:spPr>
            <a:xfrm>
              <a:off x="0" y="9196"/>
              <a:ext cx="1992" cy="1351"/>
            </a:xfrm>
            <a:prstGeom prst="rect">
              <a:avLst/>
            </a:prstGeom>
            <a:solidFill>
              <a:srgbClr val="DFED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547"/>
              <a:ext cx="1491" cy="252"/>
            </a:xfrm>
            <a:prstGeom prst="rect">
              <a:avLst/>
            </a:prstGeom>
            <a:solidFill>
              <a:srgbClr val="4464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10896600" y="5839460"/>
            <a:ext cx="1264920" cy="1017905"/>
            <a:chOff x="0" y="9196"/>
            <a:chExt cx="1992" cy="1603"/>
          </a:xfrm>
        </p:grpSpPr>
        <p:sp>
          <p:nvSpPr>
            <p:cNvPr id="8" name="矩形 7"/>
            <p:cNvSpPr/>
            <p:nvPr/>
          </p:nvSpPr>
          <p:spPr>
            <a:xfrm>
              <a:off x="0" y="9196"/>
              <a:ext cx="1992" cy="1351"/>
            </a:xfrm>
            <a:prstGeom prst="rect">
              <a:avLst/>
            </a:prstGeom>
            <a:solidFill>
              <a:srgbClr val="DFED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10547"/>
              <a:ext cx="1991" cy="252"/>
            </a:xfrm>
            <a:prstGeom prst="rect">
              <a:avLst/>
            </a:prstGeom>
            <a:solidFill>
              <a:srgbClr val="4464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0" y="5839460"/>
            <a:ext cx="1264920" cy="1017905"/>
            <a:chOff x="0" y="9196"/>
            <a:chExt cx="1992" cy="1603"/>
          </a:xfrm>
        </p:grpSpPr>
        <p:sp>
          <p:nvSpPr>
            <p:cNvPr id="12" name="矩形 11"/>
            <p:cNvSpPr/>
            <p:nvPr/>
          </p:nvSpPr>
          <p:spPr>
            <a:xfrm>
              <a:off x="0" y="9196"/>
              <a:ext cx="1992" cy="1351"/>
            </a:xfrm>
            <a:prstGeom prst="rect">
              <a:avLst/>
            </a:prstGeom>
            <a:solidFill>
              <a:srgbClr val="DFED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547"/>
              <a:ext cx="1491" cy="252"/>
            </a:xfrm>
            <a:prstGeom prst="rect">
              <a:avLst/>
            </a:prstGeom>
            <a:solidFill>
              <a:srgbClr val="4464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10896600" y="5839460"/>
            <a:ext cx="1264920" cy="1017905"/>
            <a:chOff x="0" y="9196"/>
            <a:chExt cx="1992" cy="1603"/>
          </a:xfrm>
        </p:grpSpPr>
        <p:sp>
          <p:nvSpPr>
            <p:cNvPr id="8" name="矩形 7"/>
            <p:cNvSpPr/>
            <p:nvPr/>
          </p:nvSpPr>
          <p:spPr>
            <a:xfrm>
              <a:off x="0" y="9196"/>
              <a:ext cx="1992" cy="1351"/>
            </a:xfrm>
            <a:prstGeom prst="rect">
              <a:avLst/>
            </a:prstGeom>
            <a:solidFill>
              <a:srgbClr val="DFED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10547"/>
              <a:ext cx="1991" cy="252"/>
            </a:xfrm>
            <a:prstGeom prst="rect">
              <a:avLst/>
            </a:prstGeom>
            <a:solidFill>
              <a:srgbClr val="4464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525780" y="600710"/>
            <a:ext cx="11141710" cy="5657215"/>
            <a:chOff x="828" y="946"/>
            <a:chExt cx="17546" cy="8909"/>
          </a:xfrm>
        </p:grpSpPr>
        <p:sp>
          <p:nvSpPr>
            <p:cNvPr id="10" name="圆角矩形 9"/>
            <p:cNvSpPr/>
            <p:nvPr/>
          </p:nvSpPr>
          <p:spPr>
            <a:xfrm>
              <a:off x="1267" y="1287"/>
              <a:ext cx="16668" cy="8260"/>
            </a:xfrm>
            <a:prstGeom prst="roundRect">
              <a:avLst>
                <a:gd name="adj" fmla="val 5949"/>
              </a:avLst>
            </a:prstGeom>
            <a:solidFill>
              <a:srgbClr val="44648D"/>
            </a:solidFill>
            <a:ln>
              <a:solidFill>
                <a:srgbClr val="4464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828" y="946"/>
              <a:ext cx="17546" cy="8909"/>
            </a:xfrm>
            <a:prstGeom prst="roundRect">
              <a:avLst>
                <a:gd name="adj" fmla="val 5949"/>
              </a:avLst>
            </a:prstGeom>
            <a:noFill/>
            <a:ln>
              <a:solidFill>
                <a:srgbClr val="44648D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1789113" y="1541145"/>
            <a:ext cx="861377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远离井盖下的“隐形杀手”</a:t>
            </a:r>
            <a:endParaRPr lang="zh-CN" altLang="en-US" sz="6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882898" y="2676100"/>
            <a:ext cx="6426202" cy="0"/>
          </a:xfrm>
          <a:prstGeom prst="line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36610" y="15411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8467" y="3268301"/>
            <a:ext cx="6599977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北京市疾病预防控制中心职业卫生所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  浏     叶  研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310119" y="2189140"/>
            <a:ext cx="2824506" cy="2534125"/>
            <a:chOff x="2037554" y="705854"/>
            <a:chExt cx="2670095" cy="248046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" t="14036" r="28434" b="9718"/>
            <a:stretch>
              <a:fillRect/>
            </a:stretch>
          </p:blipFill>
          <p:spPr>
            <a:xfrm>
              <a:off x="2037554" y="705854"/>
              <a:ext cx="2670095" cy="24804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矩形 1"/>
            <p:cNvSpPr/>
            <p:nvPr/>
          </p:nvSpPr>
          <p:spPr>
            <a:xfrm>
              <a:off x="2519916" y="1212112"/>
              <a:ext cx="839972" cy="55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4" r="42579"/>
          <a:stretch>
            <a:fillRect/>
          </a:stretch>
        </p:blipFill>
        <p:spPr>
          <a:xfrm>
            <a:off x="5031241" y="2189140"/>
            <a:ext cx="2824506" cy="253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13521"/>
          <a:stretch>
            <a:fillRect/>
          </a:stretch>
        </p:blipFill>
        <p:spPr>
          <a:xfrm>
            <a:off x="1414127" y="2233930"/>
            <a:ext cx="2824507" cy="2489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1731770" y="518286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不能直接下井</a:t>
            </a:r>
            <a:endParaRPr lang="zh-CN" altLang="en-US" sz="28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816435" y="516018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不能用湿毛巾</a:t>
            </a:r>
            <a:endParaRPr lang="zh-CN" altLang="en-US" sz="28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89491" y="518286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不能用普通口罩</a:t>
            </a:r>
            <a:endParaRPr lang="zh-CN" altLang="en-US" sz="28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1030" y="1340440"/>
            <a:ext cx="14205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×</a:t>
            </a:r>
            <a:endParaRPr lang="zh-CN" altLang="en-US" sz="9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998632" y="1404310"/>
            <a:ext cx="14205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×</a:t>
            </a:r>
            <a:endParaRPr lang="zh-CN" altLang="en-US" sz="9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733203" y="1340440"/>
            <a:ext cx="14205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×</a:t>
            </a:r>
            <a:endParaRPr lang="zh-CN" altLang="en-US" sz="9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7043" y="603179"/>
            <a:ext cx="668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硫化氢急性中毒救援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“三不能”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  <p:bldP spid="8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t="2860" r="1943" b="10865"/>
          <a:stretch>
            <a:fillRect/>
          </a:stretch>
        </p:blipFill>
        <p:spPr>
          <a:xfrm>
            <a:off x="4504371" y="2284295"/>
            <a:ext cx="3339967" cy="232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 t="20166" r="17457" b="7813"/>
          <a:stretch>
            <a:fillRect/>
          </a:stretch>
        </p:blipFill>
        <p:spPr>
          <a:xfrm>
            <a:off x="884736" y="2284295"/>
            <a:ext cx="3330340" cy="232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7271" r="11415" b="12494"/>
          <a:stretch>
            <a:fillRect/>
          </a:stretch>
        </p:blipFill>
        <p:spPr>
          <a:xfrm>
            <a:off x="8284029" y="2284295"/>
            <a:ext cx="3501708" cy="232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文本框 24"/>
          <p:cNvSpPr txBox="1"/>
          <p:nvPr/>
        </p:nvSpPr>
        <p:spPr>
          <a:xfrm>
            <a:off x="884736" y="5008692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必须佩戴防毒</a:t>
            </a:r>
            <a:r>
              <a:rPr lang="zh-CN" altLang="en-US" sz="28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面罩</a:t>
            </a:r>
            <a:endParaRPr lang="en-US" altLang="zh-CN" sz="2800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8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sz="28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给氧式）</a:t>
            </a:r>
            <a:endParaRPr lang="zh-CN" altLang="en-US" sz="28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94473" y="500995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必须系上救生绳</a:t>
            </a:r>
            <a:endParaRPr lang="zh-CN" altLang="en-US" sz="28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73835" y="5000333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必须有专人监护</a:t>
            </a:r>
            <a:endParaRPr lang="zh-CN" altLang="en-US" sz="28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70527" y="1416562"/>
            <a:ext cx="1310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" panose="020B0604020202020204" pitchFamily="34" charset="0"/>
              </a:rPr>
              <a:t>√</a:t>
            </a:r>
            <a:endParaRPr lang="zh-CN" altLang="en-US" sz="9600" dirty="0">
              <a:latin typeface="华文行楷" panose="02010800040101010101" pitchFamily="2" charset="-122"/>
              <a:ea typeface="华文行楷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412985" y="1332240"/>
            <a:ext cx="1310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" panose="020B0604020202020204" pitchFamily="34" charset="0"/>
              </a:rPr>
              <a:t>√</a:t>
            </a:r>
            <a:endParaRPr lang="zh-CN" altLang="en-US" sz="9600" dirty="0">
              <a:latin typeface="华文行楷" panose="02010800040101010101" pitchFamily="2" charset="-122"/>
              <a:ea typeface="华文行楷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029023" y="1332240"/>
            <a:ext cx="1310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" panose="020B0604020202020204" pitchFamily="34" charset="0"/>
              </a:rPr>
              <a:t>√</a:t>
            </a:r>
            <a:endParaRPr lang="zh-CN" altLang="en-US" sz="9600" dirty="0">
              <a:latin typeface="华文行楷" panose="02010800040101010101" pitchFamily="2" charset="-122"/>
              <a:ea typeface="华文行楷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770231"/>
            <a:ext cx="714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硫化氢急性中毒救援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“三必须”</a:t>
            </a:r>
            <a:endParaRPr lang="en-US" altLang="zh-CN" sz="3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96535" y="1094205"/>
            <a:ext cx="5885815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被</a:t>
            </a:r>
            <a:r>
              <a:rPr lang="zh-CN" altLang="en-US" sz="28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救人员移至新鲜空气处，</a:t>
            </a:r>
            <a:endParaRPr lang="en-US" altLang="zh-CN" sz="28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做好现场急救处理</a:t>
            </a:r>
            <a:r>
              <a:rPr lang="zh-CN" altLang="en-US" sz="2800" b="1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endParaRPr lang="en-US" altLang="zh-CN" sz="2800" b="1" dirty="0" smtClean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迅速</a:t>
            </a:r>
            <a:r>
              <a:rPr lang="zh-CN" altLang="en-US" sz="28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送往医院。</a:t>
            </a:r>
            <a:endParaRPr lang="zh-CN" altLang="en-US" sz="28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4e89a60d88120e92c3f3cee8e687fd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350" y="2807335"/>
            <a:ext cx="5219700" cy="33559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3725" y="479425"/>
            <a:ext cx="583565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急性职业中毒事故的预防</a:t>
            </a:r>
            <a:endParaRPr lang="zh-CN" altLang="en-US" sz="28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271905" y="1700530"/>
            <a:ext cx="3143250" cy="514350"/>
          </a:xfrm>
          <a:prstGeom prst="roundRect">
            <a:avLst/>
          </a:prstGeom>
          <a:solidFill>
            <a:srgbClr val="44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加强宣传教育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125970" y="1700530"/>
            <a:ext cx="3665855" cy="514350"/>
          </a:xfrm>
          <a:prstGeom prst="roundRect">
            <a:avLst/>
          </a:prstGeom>
          <a:solidFill>
            <a:srgbClr val="44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加强应急处理的培训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51550" y="1714500"/>
            <a:ext cx="0" cy="3686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2311400"/>
            <a:ext cx="4163695" cy="37820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70" y="2412365"/>
            <a:ext cx="4986655" cy="31661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67791" y="1215762"/>
            <a:ext cx="7029366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生产过程中应注意密闭和通风</a:t>
            </a:r>
            <a:endParaRPr lang="en-US" altLang="zh-CN" sz="28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应设置自动报警器</a:t>
            </a:r>
            <a:endParaRPr lang="en-US" altLang="zh-CN" sz="28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进入可能产生硫化氢的场所时事先通风</a:t>
            </a:r>
            <a:endParaRPr lang="zh-CN" altLang="en-US" sz="28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295" y="218440"/>
            <a:ext cx="3291840" cy="329184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H="1">
            <a:off x="8402320" y="2702560"/>
            <a:ext cx="1320800" cy="979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8656320" y="3012440"/>
            <a:ext cx="1320800" cy="979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9316720" y="2931160"/>
            <a:ext cx="1320800" cy="979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362192" y="404614"/>
            <a:ext cx="4653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急性职业中毒事故的预防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27425" y="3510280"/>
            <a:ext cx="6662420" cy="3252470"/>
            <a:chOff x="5555" y="5677"/>
            <a:chExt cx="10492" cy="512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" y="5677"/>
              <a:ext cx="10493" cy="512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8" y="7922"/>
              <a:ext cx="1580" cy="233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017270" y="1610995"/>
            <a:ext cx="6087745" cy="4806315"/>
            <a:chOff x="9120" y="2562"/>
            <a:chExt cx="9587" cy="7569"/>
          </a:xfrm>
        </p:grpSpPr>
        <p:sp>
          <p:nvSpPr>
            <p:cNvPr id="29" name="矩形 28"/>
            <p:cNvSpPr/>
            <p:nvPr/>
          </p:nvSpPr>
          <p:spPr>
            <a:xfrm>
              <a:off x="9120" y="2562"/>
              <a:ext cx="9587" cy="7569"/>
            </a:xfrm>
            <a:prstGeom prst="rect">
              <a:avLst/>
            </a:prstGeom>
            <a:solidFill>
              <a:srgbClr val="4464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9333" y="3651"/>
              <a:ext cx="8721" cy="6171"/>
              <a:chOff x="7198" y="2378"/>
              <a:chExt cx="11018" cy="7796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0" t="2860" r="1943" b="10865"/>
              <a:stretch>
                <a:fillRect/>
              </a:stretch>
            </p:blipFill>
            <p:spPr>
              <a:xfrm>
                <a:off x="12701" y="6512"/>
                <a:ext cx="5515" cy="3662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32" t="20166" r="17457" b="7813"/>
              <a:stretch>
                <a:fillRect/>
              </a:stretch>
            </p:blipFill>
            <p:spPr>
              <a:xfrm>
                <a:off x="7198" y="6512"/>
                <a:ext cx="5245" cy="3662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47" t="7271" r="11415" b="12494"/>
              <a:stretch>
                <a:fillRect/>
              </a:stretch>
            </p:blipFill>
            <p:spPr>
              <a:xfrm>
                <a:off x="7198" y="2378"/>
                <a:ext cx="5515" cy="3662"/>
              </a:xfrm>
              <a:prstGeom prst="rect">
                <a:avLst/>
              </a:prstGeom>
            </p:spPr>
          </p:pic>
        </p:grpSp>
      </p:grpSp>
      <p:sp>
        <p:nvSpPr>
          <p:cNvPr id="3" name="文本框 2"/>
          <p:cNvSpPr txBox="1"/>
          <p:nvPr/>
        </p:nvSpPr>
        <p:spPr>
          <a:xfrm>
            <a:off x="3133725" y="479425"/>
            <a:ext cx="583565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急性职业中毒事故的预防</a:t>
            </a:r>
            <a:endParaRPr lang="zh-CN" altLang="en-US" sz="28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78725" y="2302510"/>
            <a:ext cx="40290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进入高浓度区域工作，</a:t>
            </a:r>
            <a:endParaRPr lang="zh-CN" altLang="en-US" sz="24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应佩戴防毒面罩（给氧式），</a:t>
            </a:r>
            <a:endParaRPr lang="zh-CN" altLang="en-US" sz="24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身系救生绳，</a:t>
            </a:r>
            <a:endParaRPr lang="zh-CN" altLang="en-US" sz="24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并有专人在外监护。</a:t>
            </a:r>
            <a:endParaRPr lang="zh-CN" altLang="en-US" sz="24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a16aecff8f36556915cfb3b19c39cd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710" y="1830705"/>
            <a:ext cx="2549525" cy="25495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562600" y="1200785"/>
            <a:ext cx="52387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特别提醒热心群众，保护好自己，帮助他人，及时拨打救援</a:t>
            </a:r>
            <a:r>
              <a:rPr lang="zh-CN" altLang="en-US" sz="2400" b="1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电话。</a:t>
            </a:r>
            <a:endParaRPr lang="en-US" altLang="zh-CN" sz="24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04bd6c9d2f9ad00e77051171824e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8280" y="2767965"/>
            <a:ext cx="3599815" cy="3599815"/>
          </a:xfrm>
          <a:prstGeom prst="rect">
            <a:avLst/>
          </a:prstGeom>
        </p:spPr>
      </p:pic>
      <p:pic>
        <p:nvPicPr>
          <p:cNvPr id="7" name="图片 6" descr="6e6b6998a9cf009c7551ddbf25b44d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535" y="3005455"/>
            <a:ext cx="3599815" cy="3599815"/>
          </a:xfrm>
          <a:prstGeom prst="rect">
            <a:avLst/>
          </a:prstGeom>
        </p:spPr>
      </p:pic>
      <p:pic>
        <p:nvPicPr>
          <p:cNvPr id="8" name="图片 7" descr="b5a9221365eadc690c3df1181fcd07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45" y="601980"/>
            <a:ext cx="2938780" cy="27743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9400" y="697289"/>
            <a:ext cx="4877726" cy="5231990"/>
          </a:xfrm>
        </p:spPr>
        <p:txBody>
          <a:bodyPr/>
          <a:lstStyle/>
          <a:p>
            <a:endParaRPr lang="en-US" altLang="zh-CN" sz="2800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预防为主，</a:t>
            </a:r>
            <a:endParaRPr lang="en-US" altLang="zh-CN" sz="2800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科学施救，</a:t>
            </a:r>
            <a:endParaRPr lang="en-US" altLang="zh-CN" sz="2800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远离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井盖下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的“隐形杀手”！</a:t>
            </a:r>
            <a:endParaRPr lang="en-US" altLang="zh-CN" sz="2800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i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关注职业健康 建设健康中国</a:t>
            </a:r>
            <a:endParaRPr lang="zh-CN" altLang="en-US" sz="2800" b="1" i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2"/>
          <a:stretch>
            <a:fillRect/>
          </a:stretch>
        </p:blipFill>
        <p:spPr>
          <a:xfrm>
            <a:off x="5938820" y="452634"/>
            <a:ext cx="4458984" cy="5476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800838421847bfc00b5c2df3db7e95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3485" y="2672715"/>
            <a:ext cx="5956935" cy="4039235"/>
          </a:xfrm>
          <a:prstGeom prst="rect">
            <a:avLst/>
          </a:prstGeom>
        </p:spPr>
      </p:pic>
      <p:pic>
        <p:nvPicPr>
          <p:cNvPr id="3" name="图片 2" descr="ea9584f8c92f64914b59b9a7d965e69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042035"/>
            <a:ext cx="5589270" cy="5568315"/>
          </a:xfrm>
          <a:prstGeom prst="rect">
            <a:avLst/>
          </a:prstGeom>
        </p:spPr>
      </p:pic>
      <p:pic>
        <p:nvPicPr>
          <p:cNvPr id="5" name="图片 4" descr="301346186558F237640F8796C5EF2B6543A0753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" y="1858736"/>
            <a:ext cx="5678170" cy="3194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890" y="1858736"/>
            <a:ext cx="4820920" cy="3194685"/>
          </a:xfrm>
          <a:prstGeom prst="rect">
            <a:avLst/>
          </a:prstGeom>
        </p:spPr>
      </p:pic>
      <p:pic>
        <p:nvPicPr>
          <p:cNvPr id="11" name="图片 10" descr="2a9b15b04abc4cc271a4f50d924f6ff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165" y="492760"/>
            <a:ext cx="6277610" cy="62776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90" y="4332613"/>
            <a:ext cx="1622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314065" y="492760"/>
            <a:ext cx="7745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57190" y="1257300"/>
            <a:ext cx="584200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某小区的污水处理</a:t>
            </a:r>
            <a:r>
              <a:rPr lang="zh-CN" altLang="en-US" sz="2400" b="1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井井下</a:t>
            </a: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清淤</a:t>
            </a:r>
            <a:r>
              <a:rPr lang="zh-CN" altLang="en-US" sz="2400" b="1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endParaRPr lang="en-US" altLang="zh-CN" sz="2400" b="1" dirty="0" smtClean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工人甲晕井内倒，</a:t>
            </a:r>
            <a:endParaRPr lang="zh-CN" altLang="en-US" sz="24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工人乙下井救援，晕倒</a:t>
            </a:r>
            <a:endParaRPr lang="en-US" altLang="zh-CN" sz="2400" b="1" dirty="0" smtClean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工人丙用湿毛巾捂口鼻下井救援，晕倒</a:t>
            </a:r>
            <a:endParaRPr lang="en-US" altLang="zh-CN" sz="2400" b="1" dirty="0" smtClean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事故造成一人死亡</a:t>
            </a:r>
            <a:endParaRPr lang="zh-CN" altLang="en-US" sz="24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0230" y="-62865"/>
            <a:ext cx="4617720" cy="6510655"/>
            <a:chOff x="1257" y="376"/>
            <a:chExt cx="6366" cy="8974"/>
          </a:xfrm>
        </p:grpSpPr>
        <p:sp>
          <p:nvSpPr>
            <p:cNvPr id="8" name="矩形 7"/>
            <p:cNvSpPr/>
            <p:nvPr/>
          </p:nvSpPr>
          <p:spPr>
            <a:xfrm>
              <a:off x="3390" y="4070"/>
              <a:ext cx="3360" cy="528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7" name="图片 6" descr="2a9b15b04abc4cc271a4f50d924f6ff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57" y="376"/>
              <a:ext cx="6366" cy="6366"/>
            </a:xfrm>
            <a:prstGeom prst="rect">
              <a:avLst/>
            </a:prstGeom>
          </p:spPr>
        </p:pic>
      </p:grpSp>
      <p:pic>
        <p:nvPicPr>
          <p:cNvPr id="12" name="图片 11" descr="3c9872e5b4e351b6cdc74226d71b533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130" y="4897120"/>
            <a:ext cx="1868170" cy="1868170"/>
          </a:xfrm>
          <a:prstGeom prst="rect">
            <a:avLst/>
          </a:prstGeom>
        </p:spPr>
      </p:pic>
      <p:pic>
        <p:nvPicPr>
          <p:cNvPr id="13" name="图片 12" descr="9ddc68c5f7e48ed5574b34a95d35d6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175" y="4989830"/>
            <a:ext cx="1868170" cy="1868170"/>
          </a:xfrm>
          <a:prstGeom prst="rect">
            <a:avLst/>
          </a:prstGeom>
        </p:spPr>
      </p:pic>
      <p:pic>
        <p:nvPicPr>
          <p:cNvPr id="14" name="图片 13" descr="1d7bf6405ca156179e89e70045715f1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955" y="4989830"/>
            <a:ext cx="1868170" cy="18681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7190" y="4563745"/>
            <a:ext cx="445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诊断结果：急性重度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硫化氢中毒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87035" y="2004695"/>
            <a:ext cx="5721156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无色 </a:t>
            </a: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强烈臭鸡蛋气味 </a:t>
            </a:r>
            <a:endParaRPr lang="en-US" altLang="zh-CN" sz="24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高毒</a:t>
            </a: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窒息性气体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略</a:t>
            </a: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重于空气，易积聚在低洼处。</a:t>
            </a:r>
            <a:endParaRPr lang="en-US" altLang="zh-CN" sz="24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高浓度的硫化氢具有神经毒性，可致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嗅神经麻痹</a:t>
            </a: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d00312eed97609ca498cda4fc333ddf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955" y="3738880"/>
            <a:ext cx="3871595" cy="1778635"/>
          </a:xfrm>
          <a:prstGeom prst="rect">
            <a:avLst/>
          </a:prstGeom>
        </p:spPr>
      </p:pic>
      <p:pic>
        <p:nvPicPr>
          <p:cNvPr id="4" name="图片 3" descr="a16aecff8f36556915cfb3b19c39cd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85" y="270510"/>
            <a:ext cx="3468370" cy="34683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13115" y="851252"/>
            <a:ext cx="50741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市政服务行业的工人在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清理废水池</a:t>
            </a: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污水管道疏和维修</a:t>
            </a: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污水井下污物清理</a:t>
            </a: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作业时</a:t>
            </a:r>
            <a:endParaRPr lang="zh-CN" altLang="en-US" sz="24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密闭空间内极易产生硫化氢，工人进入这样的空间</a:t>
            </a:r>
            <a:r>
              <a:rPr lang="zh-CN" altLang="en-US" sz="2400" b="1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，短</a:t>
            </a: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时间接触大量硫化氢，引起</a:t>
            </a:r>
            <a:r>
              <a:rPr lang="zh-CN" altLang="en-US" sz="2400" b="1" dirty="0" smtClean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急性中毒</a:t>
            </a:r>
            <a:endParaRPr lang="en-US" altLang="zh-CN" sz="2400" b="1" dirty="0" smtClean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</a:pPr>
            <a:endParaRPr lang="en-US" altLang="zh-CN" sz="2400" b="1" dirty="0" smtClean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36666002aa5cc0a979f40733ad4056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5050" y="1313210"/>
            <a:ext cx="3599815" cy="35998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95385" y="1530067"/>
            <a:ext cx="50741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北京市每年</a:t>
            </a:r>
            <a:r>
              <a:rPr lang="en-US" altLang="zh-CN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~9</a:t>
            </a: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月由硫化氢引起的急性职业中毒事故几起至十几起</a:t>
            </a:r>
            <a:endParaRPr lang="zh-CN" altLang="en-US" sz="24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endParaRPr lang="en-US" altLang="zh-CN" sz="24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全国引发事故最多，</a:t>
            </a:r>
            <a:endParaRPr lang="en-US" altLang="zh-CN" sz="24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中毒死亡人数最多，</a:t>
            </a:r>
            <a:endParaRPr lang="en-US" altLang="zh-CN" sz="24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救援人员中毒死亡率最高。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212651" y="489098"/>
          <a:ext cx="6382734" cy="5312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95385" y="1530067"/>
            <a:ext cx="50741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由于部分救援人员缺乏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自我保护意识</a:t>
            </a: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自我保护能力</a:t>
            </a: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，盲目施救，导致中毒现场下去一个中毒一个的严重后果。</a:t>
            </a:r>
            <a:endParaRPr lang="zh-CN" altLang="en-US" sz="24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2400" b="1" dirty="0" smtClean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04bd6c9d2f9ad00e77051171824e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4650" y="1283335"/>
            <a:ext cx="3599815" cy="35998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78175" y="734060"/>
            <a:ext cx="5835650" cy="5810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遇到这类事故的应急处理</a:t>
            </a:r>
            <a:endParaRPr lang="zh-CN" altLang="en-US" sz="24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cea9aeb21862d14e15b9e3b75bef4d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965" y="2214880"/>
            <a:ext cx="4284980" cy="3476625"/>
          </a:xfrm>
          <a:prstGeom prst="rect">
            <a:avLst/>
          </a:prstGeom>
        </p:spPr>
      </p:pic>
      <p:pic>
        <p:nvPicPr>
          <p:cNvPr id="3" name="图片 2" descr="1cf05a44d8c11f6bd00f43aa9c07278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155" y="2810510"/>
            <a:ext cx="5038090" cy="255714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271905" y="1700530"/>
            <a:ext cx="3143250" cy="514350"/>
          </a:xfrm>
          <a:prstGeom prst="roundRect">
            <a:avLst/>
          </a:prstGeom>
          <a:solidFill>
            <a:srgbClr val="44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拨打救援电话119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648575" y="1700530"/>
            <a:ext cx="3143250" cy="514350"/>
          </a:xfrm>
          <a:prstGeom prst="roundRect">
            <a:avLst/>
          </a:prstGeom>
          <a:solidFill>
            <a:srgbClr val="44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拨打急救电话120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51550" y="1714500"/>
            <a:ext cx="0" cy="3686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664835" y="1658819"/>
            <a:ext cx="605536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zh-CN" sz="2800" b="1" dirty="0">
              <a:solidFill>
                <a:srgbClr val="8A3C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用鼓风机注入新鲜空气，</a:t>
            </a:r>
            <a:endParaRPr lang="zh-CN" altLang="en-US" sz="28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排风量为事故空间容积的</a:t>
            </a:r>
            <a:r>
              <a:rPr lang="en-US" altLang="zh-CN" sz="28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3~5</a:t>
            </a:r>
            <a:r>
              <a:rPr lang="zh-CN" altLang="en-US" sz="28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倍，</a:t>
            </a:r>
            <a:endParaRPr lang="zh-CN" altLang="en-US" sz="28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4464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施救者站在上风向，避免排出废气的吸入中毒。</a:t>
            </a:r>
            <a:endParaRPr lang="zh-CN" altLang="en-US" sz="2800" b="1" dirty="0">
              <a:solidFill>
                <a:srgbClr val="4464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" y="1658620"/>
            <a:ext cx="5096510" cy="39408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71978" y="672445"/>
            <a:ext cx="7498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急性职业中毒现场救援，应采取以下措施</a:t>
            </a:r>
            <a:endParaRPr lang="en-US" altLang="zh-CN" sz="32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12"/>
    </mc:Choice>
    <mc:Fallback>
      <p:transition spd="slow" advTm="60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WPS 演示</Application>
  <PresentationFormat>自定义</PresentationFormat>
  <Paragraphs>111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黑体</vt:lpstr>
      <vt:lpstr>微软雅黑</vt:lpstr>
      <vt:lpstr>Calibri</vt:lpstr>
      <vt:lpstr>微软雅黑 Light</vt:lpstr>
      <vt:lpstr>华文行楷</vt:lpstr>
      <vt:lpstr>等线</vt:lpstr>
      <vt:lpstr>Segoe Print</vt:lpstr>
      <vt:lpstr>Arial Unicode MS</vt:lpstr>
      <vt:lpstr>等线 Light</vt:lpstr>
      <vt:lpstr>千图网拥有20W+精美PPT模板 更多PPT模板下载至：www.58pic.com/office/ppt​​</vt:lpstr>
      <vt:lpstr>1_千图网拥有20W+精美PPT模板 更多PPT模板下载至：www.58pic.com/office/ppt​​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DELL</cp:lastModifiedBy>
  <cp:revision>341</cp:revision>
  <dcterms:created xsi:type="dcterms:W3CDTF">2018-02-23T07:21:00Z</dcterms:created>
  <dcterms:modified xsi:type="dcterms:W3CDTF">2018-09-10T01:18:37Z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2052-10.8.0.6470</vt:lpwstr>
  </property>
</Properties>
</file>